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63" r:id="rId5"/>
    <p:sldId id="257" r:id="rId6"/>
    <p:sldId id="270" r:id="rId7"/>
    <p:sldId id="271" r:id="rId8"/>
    <p:sldId id="284" r:id="rId9"/>
    <p:sldId id="268" r:id="rId10"/>
    <p:sldId id="260" r:id="rId11"/>
    <p:sldId id="289" r:id="rId12"/>
    <p:sldId id="290" r:id="rId13"/>
    <p:sldId id="285" r:id="rId14"/>
    <p:sldId id="2145707074" r:id="rId15"/>
    <p:sldId id="2145707075" r:id="rId16"/>
    <p:sldId id="292" r:id="rId17"/>
    <p:sldId id="266" r:id="rId18"/>
    <p:sldId id="286" r:id="rId19"/>
    <p:sldId id="2145707077" r:id="rId20"/>
    <p:sldId id="2145707078" r:id="rId21"/>
    <p:sldId id="287" r:id="rId22"/>
    <p:sldId id="288" r:id="rId23"/>
    <p:sldId id="2145707079" r:id="rId24"/>
    <p:sldId id="2145707117" r:id="rId25"/>
    <p:sldId id="2145707118" r:id="rId26"/>
    <p:sldId id="2145707119" r:id="rId27"/>
    <p:sldId id="2145707120" r:id="rId28"/>
    <p:sldId id="261" r:id="rId29"/>
    <p:sldId id="258" r:id="rId3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01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E31CA7-AB9C-4851-B05D-765B567F5DA8}" type="datetimeFigureOut">
              <a:rPr lang="nl-NL" smtClean="0"/>
              <a:t>26-5-2026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773061-4EE2-4DBE-9CCA-FCA7679F9F7B}" type="slidenum">
              <a:rPr lang="nl-NL" smtClean="0"/>
              <a:t>‹nr.›</a:t>
            </a:fld>
            <a:endParaRPr lang="nl-NL"/>
          </a:p>
        </p:txBody>
      </p:sp>
    </p:spTree>
    <p:extLst>
      <p:ext uri="{BB962C8B-B14F-4D97-AF65-F5344CB8AC3E}">
        <p14:creationId xmlns:p14="http://schemas.microsoft.com/office/powerpoint/2010/main" val="2620064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ivecloud.online/nl/digital-timer"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Subsidies kort noemen</a:t>
            </a:r>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3</a:t>
            </a:fld>
            <a:endParaRPr lang="nl-NL"/>
          </a:p>
        </p:txBody>
      </p:sp>
    </p:spTree>
    <p:extLst>
      <p:ext uri="{BB962C8B-B14F-4D97-AF65-F5344CB8AC3E}">
        <p14:creationId xmlns:p14="http://schemas.microsoft.com/office/powerpoint/2010/main" val="1228526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19</a:t>
            </a:fld>
            <a:endParaRPr lang="nl-NL"/>
          </a:p>
        </p:txBody>
      </p:sp>
    </p:spTree>
    <p:extLst>
      <p:ext uri="{BB962C8B-B14F-4D97-AF65-F5344CB8AC3E}">
        <p14:creationId xmlns:p14="http://schemas.microsoft.com/office/powerpoint/2010/main" val="3996637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Plaatsnemen in </a:t>
            </a:r>
            <a:r>
              <a:rPr lang="nl-NL" dirty="0" err="1"/>
              <a:t>subregio’s</a:t>
            </a:r>
            <a:r>
              <a:rPr lang="nl-NL" dirty="0"/>
              <a:t> (bij minder mensen, twee regio’s combineren)</a:t>
            </a:r>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22</a:t>
            </a:fld>
            <a:endParaRPr lang="nl-NL"/>
          </a:p>
        </p:txBody>
      </p:sp>
    </p:spTree>
    <p:extLst>
      <p:ext uri="{BB962C8B-B14F-4D97-AF65-F5344CB8AC3E}">
        <p14:creationId xmlns:p14="http://schemas.microsoft.com/office/powerpoint/2010/main" val="4103196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Zie koersplan</a:t>
            </a:r>
          </a:p>
          <a:p>
            <a:r>
              <a:rPr lang="nl-NL" dirty="0">
                <a:hlinkClick r:id="rId3"/>
              </a:rPr>
              <a:t>Digitale timer | </a:t>
            </a:r>
            <a:r>
              <a:rPr lang="nl-NL" dirty="0" err="1">
                <a:hlinkClick r:id="rId3"/>
              </a:rPr>
              <a:t>LiveCloud.online</a:t>
            </a:r>
            <a:endParaRPr lang="nl-NL" dirty="0"/>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23</a:t>
            </a:fld>
            <a:endParaRPr lang="nl-NL"/>
          </a:p>
        </p:txBody>
      </p:sp>
    </p:spTree>
    <p:extLst>
      <p:ext uri="{BB962C8B-B14F-4D97-AF65-F5344CB8AC3E}">
        <p14:creationId xmlns:p14="http://schemas.microsoft.com/office/powerpoint/2010/main" val="2184449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Centraal en decentraal noemen</a:t>
            </a:r>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4</a:t>
            </a:fld>
            <a:endParaRPr lang="nl-NL"/>
          </a:p>
        </p:txBody>
      </p:sp>
    </p:spTree>
    <p:extLst>
      <p:ext uri="{BB962C8B-B14F-4D97-AF65-F5344CB8AC3E}">
        <p14:creationId xmlns:p14="http://schemas.microsoft.com/office/powerpoint/2010/main" val="1127312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Focus op ic en kt</a:t>
            </a:r>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5</a:t>
            </a:fld>
            <a:endParaRPr lang="nl-NL"/>
          </a:p>
        </p:txBody>
      </p:sp>
    </p:spTree>
    <p:extLst>
      <p:ext uri="{BB962C8B-B14F-4D97-AF65-F5344CB8AC3E}">
        <p14:creationId xmlns:p14="http://schemas.microsoft.com/office/powerpoint/2010/main" val="1960958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Heel beknopt houden</a:t>
            </a:r>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6</a:t>
            </a:fld>
            <a:endParaRPr lang="nl-NL"/>
          </a:p>
        </p:txBody>
      </p:sp>
    </p:spTree>
    <p:extLst>
      <p:ext uri="{BB962C8B-B14F-4D97-AF65-F5344CB8AC3E}">
        <p14:creationId xmlns:p14="http://schemas.microsoft.com/office/powerpoint/2010/main" val="1308006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 het koersplan staat: </a:t>
            </a:r>
            <a:r>
              <a:rPr lang="nl-NL" sz="1200" b="0" i="0" u="none" strike="noStrike" kern="1200" baseline="0">
                <a:solidFill>
                  <a:schemeClr val="tx1"/>
                </a:solidFill>
                <a:latin typeface="+mn-lt"/>
                <a:ea typeface="+mn-ea"/>
                <a:cs typeface="+mn-cs"/>
              </a:rPr>
              <a:t>We werven actief nieuwe medewerkers die passen bij de waarden en visie van het christelijk onderwijs. Met een aansprekend profiel en gerichte campagnes trekken we mbo- en hbo-studenten, zij-instromers en ervaren krachten aan. Daarbij ondersteunen we scholen en besturen in het vinden én behouden van talent, met aandacht voor zingeving, professionaliteit en duurzame inzetbaarheid. </a:t>
            </a:r>
          </a:p>
          <a:p>
            <a:r>
              <a:rPr lang="nl-NL" sz="1200" b="0" i="0" u="none" strike="noStrike" kern="1200" baseline="0">
                <a:solidFill>
                  <a:schemeClr val="tx1"/>
                </a:solidFill>
                <a:latin typeface="+mn-lt"/>
                <a:ea typeface="+mn-ea"/>
                <a:cs typeface="+mn-cs"/>
              </a:rPr>
              <a:t>We doen het dus met elkaar als onderwijsregio. Mooi als we gezamenlijk met elkaar kunnen werven, onze krachten bundelen. Vanuit daar een geschikte werkplek vinden voor de leerkrachten – niet ieder bestuur hoeft dit voor zichzelf te doen. </a:t>
            </a:r>
          </a:p>
          <a:p>
            <a:endParaRPr lang="nl-NL" sz="1200" b="0" i="0" u="none" strike="noStrike" kern="1200" baseline="0">
              <a:solidFill>
                <a:schemeClr val="tx1"/>
              </a:solidFill>
              <a:latin typeface="+mn-lt"/>
              <a:ea typeface="+mn-ea"/>
              <a:cs typeface="+mn-cs"/>
            </a:endParaRPr>
          </a:p>
          <a:p>
            <a:endParaRPr lang="nl-NL" sz="1200" b="0" i="0" u="none" strike="noStrike" kern="1200" baseline="0">
              <a:solidFill>
                <a:schemeClr val="tx1"/>
              </a:solidFill>
              <a:latin typeface="+mn-lt"/>
              <a:ea typeface="+mn-ea"/>
              <a:cs typeface="+mn-cs"/>
            </a:endParaRPr>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8</a:t>
            </a:fld>
            <a:endParaRPr lang="nl-NL"/>
          </a:p>
        </p:txBody>
      </p:sp>
    </p:spTree>
    <p:extLst>
      <p:ext uri="{BB962C8B-B14F-4D97-AF65-F5344CB8AC3E}">
        <p14:creationId xmlns:p14="http://schemas.microsoft.com/office/powerpoint/2010/main" val="4039831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 het koersplan staat:</a:t>
            </a:r>
          </a:p>
          <a:p>
            <a:r>
              <a:rPr lang="nl-NL" sz="1200" b="0" i="0" u="none" strike="noStrike" kern="1200" baseline="0">
                <a:solidFill>
                  <a:schemeClr val="tx1"/>
                </a:solidFill>
                <a:latin typeface="+mn-lt"/>
                <a:ea typeface="+mn-ea"/>
                <a:cs typeface="+mn-cs"/>
              </a:rPr>
              <a:t>We kijken verder dan vacatures invullen. Door mensen te plaatsen op een plek waar hun motivatie, talent en identiteit tot hun recht komen, creëren we duurzame verbinding en sterke teams. Zowel studenten als leerkrachten worden zorgvuldig gekoppeld aan leer- of werkplekken waar zij kunnen groeien en bijdragen aan toekomstgericht christelijk onderwijs.</a:t>
            </a:r>
            <a:endParaRPr lang="nl-NL"/>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9</a:t>
            </a:fld>
            <a:endParaRPr lang="nl-NL"/>
          </a:p>
        </p:txBody>
      </p:sp>
    </p:spTree>
    <p:extLst>
      <p:ext uri="{BB962C8B-B14F-4D97-AF65-F5344CB8AC3E}">
        <p14:creationId xmlns:p14="http://schemas.microsoft.com/office/powerpoint/2010/main" val="3207029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Placemat Koerskracht, folders + Koersplannen klaarleggen </a:t>
            </a:r>
          </a:p>
          <a:p>
            <a:r>
              <a:rPr lang="nl-NL" dirty="0" err="1"/>
              <a:t>Ppt</a:t>
            </a:r>
            <a:r>
              <a:rPr lang="nl-NL" dirty="0"/>
              <a:t> op scherm/laptop </a:t>
            </a:r>
          </a:p>
          <a:p>
            <a:endParaRPr lang="nl-NL" dirty="0"/>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10</a:t>
            </a:fld>
            <a:endParaRPr lang="nl-NL"/>
          </a:p>
        </p:txBody>
      </p:sp>
    </p:spTree>
    <p:extLst>
      <p:ext uri="{BB962C8B-B14F-4D97-AF65-F5344CB8AC3E}">
        <p14:creationId xmlns:p14="http://schemas.microsoft.com/office/powerpoint/2010/main" val="4183438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E773061-4EE2-4DBE-9CCA-FCA7679F9F7B}" type="slidenum">
              <a:rPr lang="nl-NL" smtClean="0"/>
              <a:t>12</a:t>
            </a:fld>
            <a:endParaRPr lang="nl-NL"/>
          </a:p>
        </p:txBody>
      </p:sp>
    </p:spTree>
    <p:extLst>
      <p:ext uri="{BB962C8B-B14F-4D97-AF65-F5344CB8AC3E}">
        <p14:creationId xmlns:p14="http://schemas.microsoft.com/office/powerpoint/2010/main" val="1359838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0EAFBF71-0077-490D-B411-1FDAC21E215A}" type="slidenum">
              <a:rPr lang="nl-NL" smtClean="0"/>
              <a:t>13</a:t>
            </a:fld>
            <a:endParaRPr lang="nl-NL"/>
          </a:p>
        </p:txBody>
      </p:sp>
    </p:spTree>
    <p:extLst>
      <p:ext uri="{BB962C8B-B14F-4D97-AF65-F5344CB8AC3E}">
        <p14:creationId xmlns:p14="http://schemas.microsoft.com/office/powerpoint/2010/main" val="1094699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EEEAD5-C22E-F266-185D-EB1D5C1864F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A818AB48-D55E-5647-598D-A4D4E4D8DE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734BE70-6CFE-4C8C-39DD-06348CB5BB88}"/>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5" name="Tijdelijke aanduiding voor voettekst 4">
            <a:extLst>
              <a:ext uri="{FF2B5EF4-FFF2-40B4-BE49-F238E27FC236}">
                <a16:creationId xmlns:a16="http://schemas.microsoft.com/office/drawing/2014/main" id="{54ED31F9-9BA0-6635-F3C4-FD13CF8692C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1402F63-FCCF-025A-4F20-6F86003646DE}"/>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367432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BCE447-39F7-9B96-F7AC-B55F4A65CF6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CF9A1A9-59B1-05EC-5D02-FDE897CC7D2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D940AA6-F4A0-B57E-43B7-DAB5C7AB21A2}"/>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5" name="Tijdelijke aanduiding voor voettekst 4">
            <a:extLst>
              <a:ext uri="{FF2B5EF4-FFF2-40B4-BE49-F238E27FC236}">
                <a16:creationId xmlns:a16="http://schemas.microsoft.com/office/drawing/2014/main" id="{5AF7DF02-41C8-840F-D832-5E9A10C00D4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82C87D9-943A-A2FF-634B-7DBA7EA25BA5}"/>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530224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1604DE0-D8DA-4D4C-4CC5-12A36985456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8DE4B3D-196E-1FD3-F380-2D6F49032D2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C0FB333-EB7D-FE53-C403-76183776CBB5}"/>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5" name="Tijdelijke aanduiding voor voettekst 4">
            <a:extLst>
              <a:ext uri="{FF2B5EF4-FFF2-40B4-BE49-F238E27FC236}">
                <a16:creationId xmlns:a16="http://schemas.microsoft.com/office/drawing/2014/main" id="{A1F47931-0E2D-8746-5186-0860639C964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39D14CD-A3EC-7923-2934-91AD5F5C81BF}"/>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278241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1F8159-AD30-C8F2-FE45-6EF9EE0445C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699CD02-B27E-0B70-2564-2BAA3AC77D2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730C717-8373-53A2-C882-3D4024B9E244}"/>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5" name="Tijdelijke aanduiding voor voettekst 4">
            <a:extLst>
              <a:ext uri="{FF2B5EF4-FFF2-40B4-BE49-F238E27FC236}">
                <a16:creationId xmlns:a16="http://schemas.microsoft.com/office/drawing/2014/main" id="{5927A55F-AF45-91B8-76E4-BF9F765264E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F8177AB-5928-BA91-33D9-0BDDC74C62FA}"/>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1268709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913E89-DEB1-E422-AA2B-4680102F3E8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0E13ABB-8B79-1B31-8712-FA55C506B79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3B165BE-EC9B-6961-CDD1-A401E4DCD3FE}"/>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5" name="Tijdelijke aanduiding voor voettekst 4">
            <a:extLst>
              <a:ext uri="{FF2B5EF4-FFF2-40B4-BE49-F238E27FC236}">
                <a16:creationId xmlns:a16="http://schemas.microsoft.com/office/drawing/2014/main" id="{EEC52B49-BAAE-D07B-8944-44DA6311AB7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5DC57EA-8B5C-29B9-B7E9-D93A4BCA34C5}"/>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29639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46BFF-7C45-E3DD-0573-7A363298E04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BC06EA8-F65B-CEFD-45A3-2A1CD868736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A4D7F3E-6482-1EB5-4826-5985B263800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2FD3B0C-9F75-46ED-803C-8D0C7AAD874D}"/>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6" name="Tijdelijke aanduiding voor voettekst 5">
            <a:extLst>
              <a:ext uri="{FF2B5EF4-FFF2-40B4-BE49-F238E27FC236}">
                <a16:creationId xmlns:a16="http://schemas.microsoft.com/office/drawing/2014/main" id="{9368BAE4-4283-3AE4-2AF5-7CFADD6E5A0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AC9DD79-A664-8508-2F99-2EC31684FFAB}"/>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209441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0DDB59-5029-9195-2AD1-CE52362EE36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B7D0A9B-237C-FDEE-D7FE-2FF661DDB0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148327A-045A-A3BC-CF7B-210FB4B0013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1B6F157-788B-FF67-C634-E1EB4DD4F4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CA1C46F-2EAC-132B-78F9-EAA49C6889F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82EE265-7E62-CEB3-9166-A1BCAADA1D84}"/>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8" name="Tijdelijke aanduiding voor voettekst 7">
            <a:extLst>
              <a:ext uri="{FF2B5EF4-FFF2-40B4-BE49-F238E27FC236}">
                <a16:creationId xmlns:a16="http://schemas.microsoft.com/office/drawing/2014/main" id="{BC79926C-AA17-95CB-854C-4D051D839195}"/>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2619EC0-3215-22D0-A891-49CE53115068}"/>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836149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12CD2B-94F6-0883-EE41-034A4C7D2AD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45C38DE-8C1C-FA57-10B8-7DF9EA025525}"/>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4" name="Tijdelijke aanduiding voor voettekst 3">
            <a:extLst>
              <a:ext uri="{FF2B5EF4-FFF2-40B4-BE49-F238E27FC236}">
                <a16:creationId xmlns:a16="http://schemas.microsoft.com/office/drawing/2014/main" id="{AF4061A4-85D4-241A-BE9F-AEB0494C917F}"/>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82E6325-0184-59CC-269B-E59BF9CA966E}"/>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2606877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B6FAE56-B884-F8DF-8AA7-5346232A4BEC}"/>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3" name="Tijdelijke aanduiding voor voettekst 2">
            <a:extLst>
              <a:ext uri="{FF2B5EF4-FFF2-40B4-BE49-F238E27FC236}">
                <a16:creationId xmlns:a16="http://schemas.microsoft.com/office/drawing/2014/main" id="{2C2F63D3-473B-5DB7-84F7-2732DFCEFA33}"/>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DF8E5CC5-B8FC-06B9-97F4-B4009C2F690A}"/>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2481165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595E9-0B4B-1CC2-504E-4E7A7EB1CE6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2FD58A33-AF1A-AE3B-424A-DA9FDC2EB7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E3566F7-DF4E-A531-ED80-63BCC71354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C8B4627-5995-CCF4-6C81-2C0B3CE3EF16}"/>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6" name="Tijdelijke aanduiding voor voettekst 5">
            <a:extLst>
              <a:ext uri="{FF2B5EF4-FFF2-40B4-BE49-F238E27FC236}">
                <a16:creationId xmlns:a16="http://schemas.microsoft.com/office/drawing/2014/main" id="{9E49490F-8DE1-5FDA-488E-6AE58BB79EC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F3FC0E3-6D05-4974-84E5-514229735EFB}"/>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3336899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8B530-E437-B5BB-DFFB-085F348BAC6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F123317-E98E-A341-A287-BBE58C07A5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18820782-0EA5-4B2D-747F-83F384B194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AC0DF03-FF92-7DBE-782D-2761A5CBCBB7}"/>
              </a:ext>
            </a:extLst>
          </p:cNvPr>
          <p:cNvSpPr>
            <a:spLocks noGrp="1"/>
          </p:cNvSpPr>
          <p:nvPr>
            <p:ph type="dt" sz="half" idx="10"/>
          </p:nvPr>
        </p:nvSpPr>
        <p:spPr/>
        <p:txBody>
          <a:bodyPr/>
          <a:lstStyle/>
          <a:p>
            <a:fld id="{6E10997D-1C4A-4743-A150-4A724DE18759}" type="datetimeFigureOut">
              <a:rPr lang="nl-NL" smtClean="0"/>
              <a:t>26-5-2026</a:t>
            </a:fld>
            <a:endParaRPr lang="nl-NL"/>
          </a:p>
        </p:txBody>
      </p:sp>
      <p:sp>
        <p:nvSpPr>
          <p:cNvPr id="6" name="Tijdelijke aanduiding voor voettekst 5">
            <a:extLst>
              <a:ext uri="{FF2B5EF4-FFF2-40B4-BE49-F238E27FC236}">
                <a16:creationId xmlns:a16="http://schemas.microsoft.com/office/drawing/2014/main" id="{FFDCB7D3-8E65-C3A3-7455-85A76E6F409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58CC6AC-A14D-CFEF-DBD7-2AE78BE6CFFB}"/>
              </a:ext>
            </a:extLst>
          </p:cNvPr>
          <p:cNvSpPr>
            <a:spLocks noGrp="1"/>
          </p:cNvSpPr>
          <p:nvPr>
            <p:ph type="sldNum" sz="quarter" idx="12"/>
          </p:nvPr>
        </p:nvSpPr>
        <p:spPr/>
        <p:txBody>
          <a:bodyPr/>
          <a:lstStyle/>
          <a:p>
            <a:fld id="{87FAD423-5D8E-904A-9449-C7FCBEB272B2}" type="slidenum">
              <a:rPr lang="nl-NL" smtClean="0"/>
              <a:t>‹nr.›</a:t>
            </a:fld>
            <a:endParaRPr lang="nl-NL"/>
          </a:p>
        </p:txBody>
      </p:sp>
    </p:spTree>
    <p:extLst>
      <p:ext uri="{BB962C8B-B14F-4D97-AF65-F5344CB8AC3E}">
        <p14:creationId xmlns:p14="http://schemas.microsoft.com/office/powerpoint/2010/main" val="2522826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812DF9D-83AD-E7D6-E893-20889C55A7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EF42C351-AD74-E5A5-E2AF-271018366A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E50101-E5EB-108C-AF84-81281859FF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Segoe UI" panose="020B0502040204020203" pitchFamily="34" charset="0"/>
              </a:defRPr>
            </a:lvl1pPr>
          </a:lstStyle>
          <a:p>
            <a:fld id="{6E10997D-1C4A-4743-A150-4A724DE18759}" type="datetimeFigureOut">
              <a:rPr lang="nl-NL" smtClean="0"/>
              <a:pPr/>
              <a:t>26-5-2026</a:t>
            </a:fld>
            <a:endParaRPr lang="nl-NL"/>
          </a:p>
        </p:txBody>
      </p:sp>
      <p:sp>
        <p:nvSpPr>
          <p:cNvPr id="5" name="Tijdelijke aanduiding voor voettekst 4">
            <a:extLst>
              <a:ext uri="{FF2B5EF4-FFF2-40B4-BE49-F238E27FC236}">
                <a16:creationId xmlns:a16="http://schemas.microsoft.com/office/drawing/2014/main" id="{FCF73A86-E651-038D-F54F-A1379A75B1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Segoe UI" panose="020B0502040204020203" pitchFamily="34" charset="0"/>
              </a:defRPr>
            </a:lvl1pPr>
          </a:lstStyle>
          <a:p>
            <a:endParaRPr lang="nl-NL"/>
          </a:p>
        </p:txBody>
      </p:sp>
      <p:sp>
        <p:nvSpPr>
          <p:cNvPr id="6" name="Tijdelijke aanduiding voor dianummer 5">
            <a:extLst>
              <a:ext uri="{FF2B5EF4-FFF2-40B4-BE49-F238E27FC236}">
                <a16:creationId xmlns:a16="http://schemas.microsoft.com/office/drawing/2014/main" id="{706C874A-7681-8D4A-4C70-EE333DB322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Segoe UI" panose="020B0502040204020203" pitchFamily="34" charset="0"/>
              </a:defRPr>
            </a:lvl1pPr>
          </a:lstStyle>
          <a:p>
            <a:fld id="{87FAD423-5D8E-904A-9449-C7FCBEB272B2}" type="slidenum">
              <a:rPr lang="nl-NL" smtClean="0"/>
              <a:pPr/>
              <a:t>‹nr.›</a:t>
            </a:fld>
            <a:endParaRPr lang="nl-NL"/>
          </a:p>
        </p:txBody>
      </p:sp>
    </p:spTree>
    <p:extLst>
      <p:ext uri="{BB962C8B-B14F-4D97-AF65-F5344CB8AC3E}">
        <p14:creationId xmlns:p14="http://schemas.microsoft.com/office/powerpoint/2010/main" val="2419266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tx1"/>
          </a:solidFill>
          <a:latin typeface="Segoe UI" panose="020B05020402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UI"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UI"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10.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hyperlink" Target="mailto:koerskracht@che.nl"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schermopname, Elektrisch blauw, Lettertype&#10;&#10;Automatisch gegenereerde beschrijving">
            <a:extLst>
              <a:ext uri="{FF2B5EF4-FFF2-40B4-BE49-F238E27FC236}">
                <a16:creationId xmlns:a16="http://schemas.microsoft.com/office/drawing/2014/main" id="{A51F4F29-AF9E-4AF3-3717-2E2B32E9AAE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14746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chermopname, Kleurrijkheid, zwart&#10;&#10;Automatisch gegenereerde beschrijving">
            <a:extLst>
              <a:ext uri="{FF2B5EF4-FFF2-40B4-BE49-F238E27FC236}">
                <a16:creationId xmlns:a16="http://schemas.microsoft.com/office/drawing/2014/main" id="{6B1F588A-3FDC-864F-C1E0-B0C9EC0DDCE1}"/>
              </a:ext>
            </a:extLst>
          </p:cNvPr>
          <p:cNvPicPr>
            <a:picLocks noGrp="1" noRot="1" noChangeAspect="1" noMove="1" noResize="1" noEditPoints="1" noAdjustHandles="1" noChangeArrowheads="1" noChangeShapeType="1" noCrop="1"/>
          </p:cNvPicPr>
          <p:nvPr/>
        </p:nvPicPr>
        <p:blipFill>
          <a:blip r:embed="rId5"/>
          <a:stretch>
            <a:fillRect/>
          </a:stretch>
        </p:blipFill>
        <p:spPr>
          <a:xfrm>
            <a:off x="0" y="0"/>
            <a:ext cx="12192000" cy="6858000"/>
          </a:xfrm>
          <a:prstGeom prst="rect">
            <a:avLst/>
          </a:prstGeom>
        </p:spPr>
      </p:pic>
      <p:pic>
        <p:nvPicPr>
          <p:cNvPr id="9" name="240605_Koerskracht_Beeldmerk_Animatie">
            <a:hlinkClick r:id="" action="ppaction://media"/>
            <a:extLst>
              <a:ext uri="{FF2B5EF4-FFF2-40B4-BE49-F238E27FC236}">
                <a16:creationId xmlns:a16="http://schemas.microsoft.com/office/drawing/2014/main" id="{2A3FF57E-A5BD-F78E-A87A-C85F83878AE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294952" y="763875"/>
            <a:ext cx="5602096" cy="5602096"/>
          </a:xfrm>
          <a:prstGeom prst="rect">
            <a:avLst/>
          </a:prstGeom>
        </p:spPr>
      </p:pic>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1933956" y="101093"/>
            <a:ext cx="8859012" cy="1325563"/>
          </a:xfrm>
        </p:spPr>
        <p:txBody>
          <a:bodyPr>
            <a:noAutofit/>
          </a:bodyPr>
          <a:lstStyle/>
          <a:p>
            <a:pPr algn="ctr"/>
            <a:r>
              <a:rPr lang="nl-NL" sz="4800" b="1" dirty="0">
                <a:solidFill>
                  <a:srgbClr val="040168"/>
                </a:solidFill>
                <a:latin typeface="Segoe UI" panose="020B0502040204020203" pitchFamily="34" charset="0"/>
                <a:cs typeface="Segoe UI" panose="020B0502040204020203" pitchFamily="34" charset="0"/>
              </a:rPr>
              <a:t>Opleiden &amp; Onderzoeken</a:t>
            </a:r>
          </a:p>
        </p:txBody>
      </p:sp>
      <p:pic>
        <p:nvPicPr>
          <p:cNvPr id="4" name="Afbeelding 3">
            <a:extLst>
              <a:ext uri="{FF2B5EF4-FFF2-40B4-BE49-F238E27FC236}">
                <a16:creationId xmlns:a16="http://schemas.microsoft.com/office/drawing/2014/main" id="{F245CA80-2F88-D2C1-9B64-C9FED5C32E3B}"/>
              </a:ext>
            </a:extLst>
          </p:cNvPr>
          <p:cNvPicPr>
            <a:picLocks noChangeAspect="1"/>
          </p:cNvPicPr>
          <p:nvPr/>
        </p:nvPicPr>
        <p:blipFill>
          <a:blip r:embed="rId7"/>
          <a:stretch>
            <a:fillRect/>
          </a:stretch>
        </p:blipFill>
        <p:spPr>
          <a:xfrm>
            <a:off x="1933956" y="1515678"/>
            <a:ext cx="3364979" cy="4098490"/>
          </a:xfrm>
          <a:prstGeom prst="rect">
            <a:avLst/>
          </a:prstGeom>
        </p:spPr>
      </p:pic>
      <p:pic>
        <p:nvPicPr>
          <p:cNvPr id="7" name="Afbeelding 6">
            <a:extLst>
              <a:ext uri="{FF2B5EF4-FFF2-40B4-BE49-F238E27FC236}">
                <a16:creationId xmlns:a16="http://schemas.microsoft.com/office/drawing/2014/main" id="{B6042064-B02B-3475-7B46-92BA3E362B57}"/>
              </a:ext>
            </a:extLst>
          </p:cNvPr>
          <p:cNvPicPr>
            <a:picLocks noChangeAspect="1"/>
          </p:cNvPicPr>
          <p:nvPr/>
        </p:nvPicPr>
        <p:blipFill>
          <a:blip r:embed="rId8"/>
          <a:stretch>
            <a:fillRect/>
          </a:stretch>
        </p:blipFill>
        <p:spPr>
          <a:xfrm>
            <a:off x="6820689" y="1562672"/>
            <a:ext cx="3437355" cy="4051496"/>
          </a:xfrm>
          <a:prstGeom prst="rect">
            <a:avLst/>
          </a:prstGeom>
        </p:spPr>
      </p:pic>
    </p:spTree>
    <p:extLst>
      <p:ext uri="{BB962C8B-B14F-4D97-AF65-F5344CB8AC3E}">
        <p14:creationId xmlns:p14="http://schemas.microsoft.com/office/powerpoint/2010/main" val="36946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EA3E77-AD9D-1324-259B-750630055B34}"/>
              </a:ext>
            </a:extLst>
          </p:cNvPr>
          <p:cNvSpPr>
            <a:spLocks noGrp="1"/>
          </p:cNvSpPr>
          <p:nvPr>
            <p:ph type="title"/>
          </p:nvPr>
        </p:nvSpPr>
        <p:spPr>
          <a:xfrm>
            <a:off x="901700" y="873125"/>
            <a:ext cx="6070600" cy="1325563"/>
          </a:xfrm>
        </p:spPr>
        <p:txBody>
          <a:bodyPr>
            <a:normAutofit fontScale="90000"/>
          </a:bodyPr>
          <a:lstStyle/>
          <a:p>
            <a:r>
              <a:rPr lang="nl-NL"/>
              <a:t>Verantwoordelijkheden</a:t>
            </a:r>
            <a:br>
              <a:rPr lang="nl-NL" sz="3600"/>
            </a:br>
            <a:r>
              <a:rPr lang="nl-NL" sz="3100">
                <a:solidFill>
                  <a:schemeClr val="accent2"/>
                </a:solidFill>
              </a:rPr>
              <a:t>Waar duidelijk gescheiden </a:t>
            </a:r>
            <a:br>
              <a:rPr lang="nl-NL" sz="3100">
                <a:solidFill>
                  <a:schemeClr val="accent2"/>
                </a:solidFill>
              </a:rPr>
            </a:br>
            <a:r>
              <a:rPr lang="nl-NL" sz="3100">
                <a:solidFill>
                  <a:schemeClr val="accent2"/>
                </a:solidFill>
              </a:rPr>
              <a:t>en waar in samenspel? </a:t>
            </a:r>
            <a:endParaRPr lang="nl-NL" sz="3600">
              <a:solidFill>
                <a:schemeClr val="accent2"/>
              </a:solidFill>
            </a:endParaRPr>
          </a:p>
        </p:txBody>
      </p:sp>
      <p:pic>
        <p:nvPicPr>
          <p:cNvPr id="8" name="Afbeelding 7">
            <a:extLst>
              <a:ext uri="{FF2B5EF4-FFF2-40B4-BE49-F238E27FC236}">
                <a16:creationId xmlns:a16="http://schemas.microsoft.com/office/drawing/2014/main" id="{1CC5F762-78B2-944D-BBF7-3395F12FBCBB}"/>
              </a:ext>
            </a:extLst>
          </p:cNvPr>
          <p:cNvPicPr>
            <a:picLocks noChangeAspect="1"/>
          </p:cNvPicPr>
          <p:nvPr/>
        </p:nvPicPr>
        <p:blipFill>
          <a:blip r:embed="rId2"/>
          <a:srcRect t="12963" b="14930"/>
          <a:stretch>
            <a:fillRect/>
          </a:stretch>
        </p:blipFill>
        <p:spPr>
          <a:xfrm>
            <a:off x="6705600" y="438856"/>
            <a:ext cx="5486400" cy="5934076"/>
          </a:xfrm>
          <a:prstGeom prst="rect">
            <a:avLst/>
          </a:prstGeom>
        </p:spPr>
      </p:pic>
    </p:spTree>
    <p:extLst>
      <p:ext uri="{BB962C8B-B14F-4D97-AF65-F5344CB8AC3E}">
        <p14:creationId xmlns:p14="http://schemas.microsoft.com/office/powerpoint/2010/main" val="2897091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2E13A-BB08-E9B6-0685-A2FB121F3CF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24DF35-2D62-46AD-DDCE-167F9946238D}"/>
              </a:ext>
            </a:extLst>
          </p:cNvPr>
          <p:cNvSpPr>
            <a:spLocks noGrp="1"/>
          </p:cNvSpPr>
          <p:nvPr>
            <p:ph type="title"/>
          </p:nvPr>
        </p:nvSpPr>
        <p:spPr>
          <a:xfrm>
            <a:off x="901700" y="530225"/>
            <a:ext cx="6070600" cy="1325563"/>
          </a:xfrm>
        </p:spPr>
        <p:txBody>
          <a:bodyPr>
            <a:normAutofit fontScale="90000"/>
          </a:bodyPr>
          <a:lstStyle/>
          <a:p>
            <a:r>
              <a:rPr lang="nl-NL"/>
              <a:t>Verantwoordelijkheden</a:t>
            </a:r>
            <a:br>
              <a:rPr lang="nl-NL" sz="3600"/>
            </a:br>
            <a:r>
              <a:rPr lang="nl-NL" sz="3100">
                <a:solidFill>
                  <a:schemeClr val="accent2"/>
                </a:solidFill>
              </a:rPr>
              <a:t>Waar duidelijk gescheiden </a:t>
            </a:r>
            <a:br>
              <a:rPr lang="nl-NL" sz="3100">
                <a:solidFill>
                  <a:schemeClr val="accent2"/>
                </a:solidFill>
              </a:rPr>
            </a:br>
            <a:r>
              <a:rPr lang="nl-NL" sz="3100">
                <a:solidFill>
                  <a:schemeClr val="accent2"/>
                </a:solidFill>
              </a:rPr>
              <a:t>en waar in samenspel? </a:t>
            </a:r>
            <a:endParaRPr lang="nl-NL" sz="3600">
              <a:solidFill>
                <a:schemeClr val="accent2"/>
              </a:solidFill>
            </a:endParaRPr>
          </a:p>
        </p:txBody>
      </p:sp>
      <p:sp>
        <p:nvSpPr>
          <p:cNvPr id="3" name="Tekstvak 2">
            <a:extLst>
              <a:ext uri="{FF2B5EF4-FFF2-40B4-BE49-F238E27FC236}">
                <a16:creationId xmlns:a16="http://schemas.microsoft.com/office/drawing/2014/main" id="{2D090A57-A296-48D3-8B15-04E21F313306}"/>
              </a:ext>
            </a:extLst>
          </p:cNvPr>
          <p:cNvSpPr txBox="1"/>
          <p:nvPr/>
        </p:nvSpPr>
        <p:spPr>
          <a:xfrm>
            <a:off x="901700" y="1920623"/>
            <a:ext cx="6070600" cy="4524315"/>
          </a:xfrm>
          <a:prstGeom prst="rect">
            <a:avLst/>
          </a:prstGeom>
          <a:noFill/>
        </p:spPr>
        <p:txBody>
          <a:bodyPr wrap="square" rtlCol="0">
            <a:spAutoFit/>
          </a:bodyPr>
          <a:lstStyle/>
          <a:p>
            <a:r>
              <a:rPr lang="nl-NL" sz="1600" b="1"/>
              <a:t>Voorbeelden t.a.v. samen OPLEIDEN</a:t>
            </a:r>
            <a:br>
              <a:rPr lang="nl-NL" sz="1600"/>
            </a:br>
            <a:br>
              <a:rPr lang="nl-NL" sz="1600"/>
            </a:br>
            <a:r>
              <a:rPr lang="nl-NL" sz="1600" b="1"/>
              <a:t>Onderwijsregio’s</a:t>
            </a:r>
            <a:br>
              <a:rPr lang="nl-NL" sz="1600"/>
            </a:br>
            <a:r>
              <a:rPr lang="nl-NL" sz="1600"/>
              <a:t>- richtlijn voor stagevergoedingen</a:t>
            </a:r>
            <a:br>
              <a:rPr lang="nl-NL" sz="1600"/>
            </a:br>
            <a:r>
              <a:rPr lang="nl-NL" sz="1600"/>
              <a:t>- organisatie peerreview samen opleiden</a:t>
            </a:r>
            <a:br>
              <a:rPr lang="nl-NL" sz="1600"/>
            </a:br>
            <a:r>
              <a:rPr lang="nl-NL" sz="1600"/>
              <a:t>- impulsen geven aan scholen en partnerschappen, </a:t>
            </a:r>
            <a:br>
              <a:rPr lang="nl-NL" sz="1600"/>
            </a:br>
            <a:r>
              <a:rPr lang="nl-NL" sz="1600"/>
              <a:t>bijv. versterken onderzoekende schoolcultuur </a:t>
            </a:r>
          </a:p>
          <a:p>
            <a:endParaRPr lang="nl-NL" sz="1600" b="1"/>
          </a:p>
          <a:p>
            <a:r>
              <a:rPr lang="nl-NL" sz="1600" b="1"/>
              <a:t>Partnerschappen SO&amp;P</a:t>
            </a:r>
            <a:br>
              <a:rPr lang="nl-NL" sz="1600"/>
            </a:br>
            <a:r>
              <a:rPr lang="nl-NL" sz="1600"/>
              <a:t>- visie op opleiden verbinden met visie van de eigen school</a:t>
            </a:r>
            <a:br>
              <a:rPr lang="nl-NL" sz="1600"/>
            </a:br>
            <a:r>
              <a:rPr lang="nl-NL" sz="1600"/>
              <a:t>- kwaliteitszorg m.b.v. kwaliteitsinstrument(en)</a:t>
            </a:r>
            <a:br>
              <a:rPr lang="nl-NL" sz="1600"/>
            </a:br>
            <a:r>
              <a:rPr lang="nl-NL" sz="1600"/>
              <a:t>- </a:t>
            </a:r>
            <a:r>
              <a:rPr lang="nl-NL" sz="1600" err="1"/>
              <a:t>schoolopleidersopleiding</a:t>
            </a:r>
            <a:r>
              <a:rPr lang="nl-NL" sz="1600"/>
              <a:t> en -professionaliseringsdagen</a:t>
            </a:r>
            <a:br>
              <a:rPr lang="nl-NL" sz="1600"/>
            </a:br>
            <a:r>
              <a:rPr lang="nl-NL" sz="1600"/>
              <a:t>- inhoudelijke bijdrage aan peerreview samen opleiden</a:t>
            </a:r>
          </a:p>
          <a:p>
            <a:endParaRPr lang="nl-NL" sz="1600"/>
          </a:p>
          <a:p>
            <a:r>
              <a:rPr lang="nl-NL" sz="1600" b="1"/>
              <a:t>Gesprek nodig binnen schoolorganisatie over (rand)voorwaarden kwalitatief opleiden</a:t>
            </a:r>
            <a:br>
              <a:rPr lang="nl-NL" sz="1600"/>
            </a:br>
            <a:r>
              <a:rPr lang="nl-NL" sz="1600"/>
              <a:t>- betrokkenen: bestuurder, directeur, (</a:t>
            </a:r>
            <a:r>
              <a:rPr lang="nl-NL" sz="1600" err="1"/>
              <a:t>bovenschools</a:t>
            </a:r>
            <a:r>
              <a:rPr lang="nl-NL" sz="1600"/>
              <a:t>) schoolopleider, werkplekbegeleiders, instituutsopleider</a:t>
            </a:r>
          </a:p>
        </p:txBody>
      </p:sp>
      <p:pic>
        <p:nvPicPr>
          <p:cNvPr id="8" name="Afbeelding 7">
            <a:extLst>
              <a:ext uri="{FF2B5EF4-FFF2-40B4-BE49-F238E27FC236}">
                <a16:creationId xmlns:a16="http://schemas.microsoft.com/office/drawing/2014/main" id="{8F40DB02-44A9-FF53-D57E-B54489BB1A0F}"/>
              </a:ext>
            </a:extLst>
          </p:cNvPr>
          <p:cNvPicPr>
            <a:picLocks noChangeAspect="1"/>
          </p:cNvPicPr>
          <p:nvPr/>
        </p:nvPicPr>
        <p:blipFill>
          <a:blip r:embed="rId3"/>
          <a:srcRect l="3241" t="12963" b="14930"/>
          <a:stretch>
            <a:fillRect/>
          </a:stretch>
        </p:blipFill>
        <p:spPr>
          <a:xfrm>
            <a:off x="6883400" y="476956"/>
            <a:ext cx="5308600" cy="5934076"/>
          </a:xfrm>
          <a:prstGeom prst="rect">
            <a:avLst/>
          </a:prstGeom>
        </p:spPr>
      </p:pic>
    </p:spTree>
    <p:extLst>
      <p:ext uri="{BB962C8B-B14F-4D97-AF65-F5344CB8AC3E}">
        <p14:creationId xmlns:p14="http://schemas.microsoft.com/office/powerpoint/2010/main" val="822609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954DB74F-9FF5-FAA9-6D5E-09034F6FF242}"/>
              </a:ext>
            </a:extLst>
          </p:cNvPr>
          <p:cNvPicPr>
            <a:picLocks noChangeAspect="1"/>
          </p:cNvPicPr>
          <p:nvPr/>
        </p:nvPicPr>
        <p:blipFill>
          <a:blip r:embed="rId3"/>
          <a:stretch>
            <a:fillRect/>
          </a:stretch>
        </p:blipFill>
        <p:spPr>
          <a:xfrm>
            <a:off x="838198" y="2293719"/>
            <a:ext cx="5167185" cy="3100311"/>
          </a:xfrm>
          <a:prstGeom prst="rect">
            <a:avLst/>
          </a:prstGeom>
        </p:spPr>
      </p:pic>
      <p:pic>
        <p:nvPicPr>
          <p:cNvPr id="11" name="Afbeelding 10">
            <a:extLst>
              <a:ext uri="{FF2B5EF4-FFF2-40B4-BE49-F238E27FC236}">
                <a16:creationId xmlns:a16="http://schemas.microsoft.com/office/drawing/2014/main" id="{ABA4B95B-5F8F-6FC9-F479-6C33D14DA5D8}"/>
              </a:ext>
            </a:extLst>
          </p:cNvPr>
          <p:cNvPicPr>
            <a:picLocks noChangeAspect="1"/>
          </p:cNvPicPr>
          <p:nvPr/>
        </p:nvPicPr>
        <p:blipFill>
          <a:blip r:embed="rId4"/>
          <a:stretch>
            <a:fillRect/>
          </a:stretch>
        </p:blipFill>
        <p:spPr>
          <a:xfrm>
            <a:off x="6439694" y="2293719"/>
            <a:ext cx="5167185" cy="3100311"/>
          </a:xfrm>
          <a:prstGeom prst="rect">
            <a:avLst/>
          </a:prstGeom>
        </p:spPr>
      </p:pic>
      <p:pic>
        <p:nvPicPr>
          <p:cNvPr id="2" name="Afbeelding 1">
            <a:extLst>
              <a:ext uri="{FF2B5EF4-FFF2-40B4-BE49-F238E27FC236}">
                <a16:creationId xmlns:a16="http://schemas.microsoft.com/office/drawing/2014/main" id="{CE6B0B5C-EFC5-9FA5-56FE-F6115B9A797A}"/>
              </a:ext>
            </a:extLst>
          </p:cNvPr>
          <p:cNvPicPr>
            <a:picLocks noChangeAspect="1"/>
          </p:cNvPicPr>
          <p:nvPr/>
        </p:nvPicPr>
        <p:blipFill>
          <a:blip r:embed="rId5"/>
          <a:stretch>
            <a:fillRect/>
          </a:stretch>
        </p:blipFill>
        <p:spPr>
          <a:xfrm>
            <a:off x="914397" y="782573"/>
            <a:ext cx="5179187" cy="1448534"/>
          </a:xfrm>
          <a:prstGeom prst="rect">
            <a:avLst/>
          </a:prstGeom>
        </p:spPr>
      </p:pic>
      <p:pic>
        <p:nvPicPr>
          <p:cNvPr id="4" name="Tijdelijke aanduiding voor inhoud 8" descr="Afbeelding met symbool, logo, Lettertype, Graphics&#10;&#10;Door AI gegenereerde inhoud is mogelijk onjuist.">
            <a:extLst>
              <a:ext uri="{FF2B5EF4-FFF2-40B4-BE49-F238E27FC236}">
                <a16:creationId xmlns:a16="http://schemas.microsoft.com/office/drawing/2014/main" id="{3D0E984A-C2F7-6582-632A-CCF59BB47F99}"/>
              </a:ext>
            </a:extLst>
          </p:cNvPr>
          <p:cNvPicPr>
            <a:picLocks noGrp="1" noChangeAspect="1"/>
          </p:cNvPicPr>
          <p:nvPr>
            <p:ph idx="1"/>
          </p:nvPr>
        </p:nvPicPr>
        <p:blipFill>
          <a:blip r:embed="rId6"/>
          <a:stretch>
            <a:fillRect/>
          </a:stretch>
        </p:blipFill>
        <p:spPr>
          <a:xfrm>
            <a:off x="7988300" y="1004757"/>
            <a:ext cx="2311400" cy="1086740"/>
          </a:xfrm>
        </p:spPr>
      </p:pic>
      <p:pic>
        <p:nvPicPr>
          <p:cNvPr id="6" name="Afbeelding 5">
            <a:extLst>
              <a:ext uri="{FF2B5EF4-FFF2-40B4-BE49-F238E27FC236}">
                <a16:creationId xmlns:a16="http://schemas.microsoft.com/office/drawing/2014/main" id="{F7CDED6B-BEC1-BA18-AA7D-B59A87198D43}"/>
              </a:ext>
            </a:extLst>
          </p:cNvPr>
          <p:cNvPicPr>
            <a:picLocks noChangeAspect="1"/>
          </p:cNvPicPr>
          <p:nvPr/>
        </p:nvPicPr>
        <p:blipFill>
          <a:blip r:embed="rId3"/>
          <a:stretch>
            <a:fillRect/>
          </a:stretch>
        </p:blipFill>
        <p:spPr>
          <a:xfrm>
            <a:off x="840614" y="2293719"/>
            <a:ext cx="5167185" cy="3100311"/>
          </a:xfrm>
          <a:prstGeom prst="rect">
            <a:avLst/>
          </a:prstGeom>
        </p:spPr>
      </p:pic>
      <p:pic>
        <p:nvPicPr>
          <p:cNvPr id="7" name="Afbeelding 6">
            <a:extLst>
              <a:ext uri="{FF2B5EF4-FFF2-40B4-BE49-F238E27FC236}">
                <a16:creationId xmlns:a16="http://schemas.microsoft.com/office/drawing/2014/main" id="{D5A2CA6B-7DE0-1295-9D75-1246E469482F}"/>
              </a:ext>
            </a:extLst>
          </p:cNvPr>
          <p:cNvPicPr>
            <a:picLocks noChangeAspect="1"/>
          </p:cNvPicPr>
          <p:nvPr/>
        </p:nvPicPr>
        <p:blipFill>
          <a:blip r:embed="rId5"/>
          <a:stretch>
            <a:fillRect/>
          </a:stretch>
        </p:blipFill>
        <p:spPr>
          <a:xfrm>
            <a:off x="840613" y="782573"/>
            <a:ext cx="5179187" cy="1448534"/>
          </a:xfrm>
          <a:prstGeom prst="rect">
            <a:avLst/>
          </a:prstGeom>
        </p:spPr>
      </p:pic>
    </p:spTree>
    <p:extLst>
      <p:ext uri="{BB962C8B-B14F-4D97-AF65-F5344CB8AC3E}">
        <p14:creationId xmlns:p14="http://schemas.microsoft.com/office/powerpoint/2010/main" val="359861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jdelijke aanduiding voor inhoud 3">
            <a:extLst>
              <a:ext uri="{FF2B5EF4-FFF2-40B4-BE49-F238E27FC236}">
                <a16:creationId xmlns:a16="http://schemas.microsoft.com/office/drawing/2014/main" id="{F1AAB91F-E0D0-ED1E-05C9-49FBB34C180F}"/>
              </a:ext>
            </a:extLst>
          </p:cNvPr>
          <p:cNvSpPr txBox="1">
            <a:spLocks/>
          </p:cNvSpPr>
          <p:nvPr/>
        </p:nvSpPr>
        <p:spPr>
          <a:xfrm>
            <a:off x="498538" y="2505075"/>
            <a:ext cx="3613604" cy="41402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a:p>
        </p:txBody>
      </p:sp>
      <p:sp>
        <p:nvSpPr>
          <p:cNvPr id="24" name="Tijdelijke aanduiding voor inhoud 3">
            <a:extLst>
              <a:ext uri="{FF2B5EF4-FFF2-40B4-BE49-F238E27FC236}">
                <a16:creationId xmlns:a16="http://schemas.microsoft.com/office/drawing/2014/main" id="{B527C928-B382-2973-70D9-9AD5CDC7D1A8}"/>
              </a:ext>
            </a:extLst>
          </p:cNvPr>
          <p:cNvSpPr txBox="1">
            <a:spLocks/>
          </p:cNvSpPr>
          <p:nvPr/>
        </p:nvSpPr>
        <p:spPr>
          <a:xfrm>
            <a:off x="8175180" y="2526846"/>
            <a:ext cx="3613604" cy="41402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a:p>
        </p:txBody>
      </p:sp>
      <p:sp>
        <p:nvSpPr>
          <p:cNvPr id="23" name="Tijdelijke aanduiding voor inhoud 3">
            <a:extLst>
              <a:ext uri="{FF2B5EF4-FFF2-40B4-BE49-F238E27FC236}">
                <a16:creationId xmlns:a16="http://schemas.microsoft.com/office/drawing/2014/main" id="{37A9A425-FB37-C768-73A1-EE92388820E3}"/>
              </a:ext>
            </a:extLst>
          </p:cNvPr>
          <p:cNvSpPr txBox="1">
            <a:spLocks/>
          </p:cNvSpPr>
          <p:nvPr/>
        </p:nvSpPr>
        <p:spPr>
          <a:xfrm>
            <a:off x="4324738" y="2505075"/>
            <a:ext cx="3613604" cy="41402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a:p>
        </p:txBody>
      </p:sp>
      <p:pic>
        <p:nvPicPr>
          <p:cNvPr id="14" name="Afbeelding 13">
            <a:extLst>
              <a:ext uri="{FF2B5EF4-FFF2-40B4-BE49-F238E27FC236}">
                <a16:creationId xmlns:a16="http://schemas.microsoft.com/office/drawing/2014/main" id="{17101828-ED59-9B3E-1D99-A5E0B85EFEB7}"/>
              </a:ext>
            </a:extLst>
          </p:cNvPr>
          <p:cNvPicPr>
            <a:picLocks noChangeAspect="1"/>
          </p:cNvPicPr>
          <p:nvPr/>
        </p:nvPicPr>
        <p:blipFill>
          <a:blip r:embed="rId2"/>
          <a:srcRect t="23025"/>
          <a:stretch>
            <a:fillRect/>
          </a:stretch>
        </p:blipFill>
        <p:spPr>
          <a:xfrm>
            <a:off x="8749866" y="2647950"/>
            <a:ext cx="2475551" cy="2228740"/>
          </a:xfrm>
          <a:prstGeom prst="rect">
            <a:avLst/>
          </a:prstGeom>
        </p:spPr>
      </p:pic>
      <p:sp>
        <p:nvSpPr>
          <p:cNvPr id="2" name="Titel 1">
            <a:extLst>
              <a:ext uri="{FF2B5EF4-FFF2-40B4-BE49-F238E27FC236}">
                <a16:creationId xmlns:a16="http://schemas.microsoft.com/office/drawing/2014/main" id="{D75C7EE1-4DB3-F622-E8FC-75BB1B06B96F}"/>
              </a:ext>
            </a:extLst>
          </p:cNvPr>
          <p:cNvSpPr>
            <a:spLocks noGrp="1"/>
          </p:cNvSpPr>
          <p:nvPr>
            <p:ph type="title"/>
          </p:nvPr>
        </p:nvSpPr>
        <p:spPr>
          <a:xfrm>
            <a:off x="838200" y="212725"/>
            <a:ext cx="10515600" cy="1325563"/>
          </a:xfrm>
        </p:spPr>
        <p:txBody>
          <a:bodyPr/>
          <a:lstStyle/>
          <a:p>
            <a:r>
              <a:rPr lang="nl-NL"/>
              <a:t>Voorbeelden situaties schoolbesturen</a:t>
            </a:r>
          </a:p>
        </p:txBody>
      </p:sp>
      <p:sp>
        <p:nvSpPr>
          <p:cNvPr id="3" name="Tijdelijke aanduiding voor tekst 2">
            <a:extLst>
              <a:ext uri="{FF2B5EF4-FFF2-40B4-BE49-F238E27FC236}">
                <a16:creationId xmlns:a16="http://schemas.microsoft.com/office/drawing/2014/main" id="{FD45467B-86BE-8729-C217-6EE867ECF968}"/>
              </a:ext>
            </a:extLst>
          </p:cNvPr>
          <p:cNvSpPr>
            <a:spLocks noGrp="1"/>
          </p:cNvSpPr>
          <p:nvPr>
            <p:ph type="body" idx="1"/>
          </p:nvPr>
        </p:nvSpPr>
        <p:spPr>
          <a:xfrm>
            <a:off x="8175176" y="1681163"/>
            <a:ext cx="3613604" cy="823912"/>
          </a:xfrm>
        </p:spPr>
        <p:style>
          <a:lnRef idx="1">
            <a:schemeClr val="accent1"/>
          </a:lnRef>
          <a:fillRef idx="3">
            <a:schemeClr val="accent1"/>
          </a:fillRef>
          <a:effectRef idx="2">
            <a:schemeClr val="accent1"/>
          </a:effectRef>
          <a:fontRef idx="minor">
            <a:schemeClr val="lt1"/>
          </a:fontRef>
        </p:style>
        <p:txBody>
          <a:bodyPr>
            <a:normAutofit fontScale="92500"/>
          </a:bodyPr>
          <a:lstStyle/>
          <a:p>
            <a:pPr algn="ctr"/>
            <a:r>
              <a:rPr lang="nl-NL"/>
              <a:t>Lid OWR Koerskracht</a:t>
            </a:r>
            <a:br>
              <a:rPr lang="nl-NL"/>
            </a:br>
            <a:r>
              <a:rPr lang="nl-NL"/>
              <a:t>Geen lid PLG+</a:t>
            </a:r>
          </a:p>
        </p:txBody>
      </p:sp>
      <p:sp>
        <p:nvSpPr>
          <p:cNvPr id="5" name="Tijdelijke aanduiding voor tekst 4">
            <a:extLst>
              <a:ext uri="{FF2B5EF4-FFF2-40B4-BE49-F238E27FC236}">
                <a16:creationId xmlns:a16="http://schemas.microsoft.com/office/drawing/2014/main" id="{C665AD5C-78B1-54F7-3EB0-B6007834EC62}"/>
              </a:ext>
            </a:extLst>
          </p:cNvPr>
          <p:cNvSpPr>
            <a:spLocks noGrp="1"/>
          </p:cNvSpPr>
          <p:nvPr>
            <p:ph type="body" sz="quarter" idx="3"/>
          </p:nvPr>
        </p:nvSpPr>
        <p:spPr>
          <a:xfrm>
            <a:off x="4305876" y="1681163"/>
            <a:ext cx="3631400" cy="823912"/>
          </a:xfrm>
        </p:spPr>
        <p:style>
          <a:lnRef idx="1">
            <a:schemeClr val="accent1"/>
          </a:lnRef>
          <a:fillRef idx="3">
            <a:schemeClr val="accent1"/>
          </a:fillRef>
          <a:effectRef idx="2">
            <a:schemeClr val="accent1"/>
          </a:effectRef>
          <a:fontRef idx="minor">
            <a:schemeClr val="lt1"/>
          </a:fontRef>
        </p:style>
        <p:txBody>
          <a:bodyPr>
            <a:normAutofit fontScale="92500"/>
          </a:bodyPr>
          <a:lstStyle/>
          <a:p>
            <a:pPr algn="ctr"/>
            <a:r>
              <a:rPr lang="nl-NL"/>
              <a:t>Geen lid OWR Koerskracht</a:t>
            </a:r>
            <a:br>
              <a:rPr lang="nl-NL"/>
            </a:br>
            <a:r>
              <a:rPr lang="nl-NL"/>
              <a:t>Wel lid PLG+</a:t>
            </a:r>
          </a:p>
        </p:txBody>
      </p:sp>
      <p:pic>
        <p:nvPicPr>
          <p:cNvPr id="12" name="Tijdelijke aanduiding voor inhoud 11">
            <a:extLst>
              <a:ext uri="{FF2B5EF4-FFF2-40B4-BE49-F238E27FC236}">
                <a16:creationId xmlns:a16="http://schemas.microsoft.com/office/drawing/2014/main" id="{5DC39EC3-941E-B54E-D4E9-862E4F614F0D}"/>
              </a:ext>
            </a:extLst>
          </p:cNvPr>
          <p:cNvPicPr>
            <a:picLocks noGrp="1" noChangeAspect="1"/>
          </p:cNvPicPr>
          <p:nvPr>
            <p:ph sz="quarter" idx="4"/>
          </p:nvPr>
        </p:nvPicPr>
        <p:blipFill>
          <a:blip r:embed="rId3"/>
          <a:stretch>
            <a:fillRect/>
          </a:stretch>
        </p:blipFill>
        <p:spPr>
          <a:xfrm>
            <a:off x="5079754" y="2680607"/>
            <a:ext cx="1553423" cy="1704976"/>
          </a:xfrm>
          <a:prstGeom prst="rect">
            <a:avLst/>
          </a:prstGeom>
        </p:spPr>
      </p:pic>
      <p:sp>
        <p:nvSpPr>
          <p:cNvPr id="7" name="Tijdelijke aanduiding voor tekst 2">
            <a:extLst>
              <a:ext uri="{FF2B5EF4-FFF2-40B4-BE49-F238E27FC236}">
                <a16:creationId xmlns:a16="http://schemas.microsoft.com/office/drawing/2014/main" id="{D325F645-6DCE-F795-B628-908F7E5601C7}"/>
              </a:ext>
            </a:extLst>
          </p:cNvPr>
          <p:cNvSpPr txBox="1">
            <a:spLocks/>
          </p:cNvSpPr>
          <p:nvPr/>
        </p:nvSpPr>
        <p:spPr>
          <a:xfrm>
            <a:off x="500746" y="1681163"/>
            <a:ext cx="3613604" cy="823912"/>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nl-NL">
                <a:solidFill>
                  <a:schemeClr val="bg1"/>
                </a:solidFill>
              </a:rPr>
              <a:t>Lid OWR Koerskracht</a:t>
            </a:r>
            <a:br>
              <a:rPr lang="nl-NL">
                <a:solidFill>
                  <a:schemeClr val="bg1"/>
                </a:solidFill>
              </a:rPr>
            </a:br>
            <a:r>
              <a:rPr lang="nl-NL">
                <a:solidFill>
                  <a:schemeClr val="bg1"/>
                </a:solidFill>
              </a:rPr>
              <a:t>Lid PLG+</a:t>
            </a:r>
          </a:p>
        </p:txBody>
      </p:sp>
      <p:pic>
        <p:nvPicPr>
          <p:cNvPr id="10" name="Afbeelding 9">
            <a:extLst>
              <a:ext uri="{FF2B5EF4-FFF2-40B4-BE49-F238E27FC236}">
                <a16:creationId xmlns:a16="http://schemas.microsoft.com/office/drawing/2014/main" id="{66F7D236-7AB5-C87D-EF4B-17219220ECC0}"/>
              </a:ext>
            </a:extLst>
          </p:cNvPr>
          <p:cNvPicPr>
            <a:picLocks noChangeAspect="1"/>
          </p:cNvPicPr>
          <p:nvPr/>
        </p:nvPicPr>
        <p:blipFill>
          <a:blip r:embed="rId4"/>
          <a:stretch>
            <a:fillRect/>
          </a:stretch>
        </p:blipFill>
        <p:spPr>
          <a:xfrm>
            <a:off x="1500512" y="2674320"/>
            <a:ext cx="1621970" cy="1710671"/>
          </a:xfrm>
          <a:prstGeom prst="rect">
            <a:avLst/>
          </a:prstGeom>
        </p:spPr>
      </p:pic>
      <p:pic>
        <p:nvPicPr>
          <p:cNvPr id="21" name="Afbeelding 20">
            <a:extLst>
              <a:ext uri="{FF2B5EF4-FFF2-40B4-BE49-F238E27FC236}">
                <a16:creationId xmlns:a16="http://schemas.microsoft.com/office/drawing/2014/main" id="{07328698-C28A-7D63-EB63-0A86B74D03ED}"/>
              </a:ext>
            </a:extLst>
          </p:cNvPr>
          <p:cNvPicPr>
            <a:picLocks noChangeAspect="1"/>
          </p:cNvPicPr>
          <p:nvPr/>
        </p:nvPicPr>
        <p:blipFill>
          <a:blip r:embed="rId5"/>
          <a:stretch>
            <a:fillRect/>
          </a:stretch>
        </p:blipFill>
        <p:spPr>
          <a:xfrm>
            <a:off x="9009088" y="5521772"/>
            <a:ext cx="1952625" cy="657225"/>
          </a:xfrm>
          <a:prstGeom prst="rect">
            <a:avLst/>
          </a:prstGeom>
        </p:spPr>
      </p:pic>
      <p:pic>
        <p:nvPicPr>
          <p:cNvPr id="22" name="Afbeelding 21">
            <a:extLst>
              <a:ext uri="{FF2B5EF4-FFF2-40B4-BE49-F238E27FC236}">
                <a16:creationId xmlns:a16="http://schemas.microsoft.com/office/drawing/2014/main" id="{00C600C7-8CE6-A5B4-0A1F-788A23D92723}"/>
              </a:ext>
            </a:extLst>
          </p:cNvPr>
          <p:cNvPicPr>
            <a:picLocks noChangeAspect="1"/>
          </p:cNvPicPr>
          <p:nvPr/>
        </p:nvPicPr>
        <p:blipFill>
          <a:blip r:embed="rId5"/>
          <a:stretch>
            <a:fillRect/>
          </a:stretch>
        </p:blipFill>
        <p:spPr>
          <a:xfrm>
            <a:off x="1335185" y="5629102"/>
            <a:ext cx="1952625" cy="657225"/>
          </a:xfrm>
          <a:prstGeom prst="rect">
            <a:avLst/>
          </a:prstGeom>
        </p:spPr>
      </p:pic>
      <p:pic>
        <p:nvPicPr>
          <p:cNvPr id="26" name="Afbeelding 25">
            <a:extLst>
              <a:ext uri="{FF2B5EF4-FFF2-40B4-BE49-F238E27FC236}">
                <a16:creationId xmlns:a16="http://schemas.microsoft.com/office/drawing/2014/main" id="{3F3F45B8-03A1-FCCB-DAE8-30F1EF74A5B8}"/>
              </a:ext>
            </a:extLst>
          </p:cNvPr>
          <p:cNvPicPr>
            <a:picLocks noChangeAspect="1"/>
          </p:cNvPicPr>
          <p:nvPr/>
        </p:nvPicPr>
        <p:blipFill>
          <a:blip r:embed="rId6"/>
          <a:stretch>
            <a:fillRect/>
          </a:stretch>
        </p:blipFill>
        <p:spPr>
          <a:xfrm>
            <a:off x="1220774" y="4425561"/>
            <a:ext cx="2419474" cy="844593"/>
          </a:xfrm>
          <a:prstGeom prst="rect">
            <a:avLst/>
          </a:prstGeom>
        </p:spPr>
      </p:pic>
      <p:pic>
        <p:nvPicPr>
          <p:cNvPr id="27" name="Afbeelding 26">
            <a:extLst>
              <a:ext uri="{FF2B5EF4-FFF2-40B4-BE49-F238E27FC236}">
                <a16:creationId xmlns:a16="http://schemas.microsoft.com/office/drawing/2014/main" id="{DF0FF208-7DD9-4259-1AEE-236A19EECBBA}"/>
              </a:ext>
            </a:extLst>
          </p:cNvPr>
          <p:cNvPicPr>
            <a:picLocks noChangeAspect="1"/>
          </p:cNvPicPr>
          <p:nvPr/>
        </p:nvPicPr>
        <p:blipFill>
          <a:blip r:embed="rId6"/>
          <a:stretch>
            <a:fillRect/>
          </a:stretch>
        </p:blipFill>
        <p:spPr>
          <a:xfrm>
            <a:off x="4886263" y="4535346"/>
            <a:ext cx="2419474" cy="844593"/>
          </a:xfrm>
          <a:prstGeom prst="rect">
            <a:avLst/>
          </a:prstGeom>
        </p:spPr>
      </p:pic>
    </p:spTree>
    <p:extLst>
      <p:ext uri="{BB962C8B-B14F-4D97-AF65-F5344CB8AC3E}">
        <p14:creationId xmlns:p14="http://schemas.microsoft.com/office/powerpoint/2010/main" val="360434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chermopname, Kleurrijkheid, zwart&#10;&#10;Automatisch gegenereerde beschrijving">
            <a:extLst>
              <a:ext uri="{FF2B5EF4-FFF2-40B4-BE49-F238E27FC236}">
                <a16:creationId xmlns:a16="http://schemas.microsoft.com/office/drawing/2014/main" id="{6B1F588A-3FDC-864F-C1E0-B0C9EC0DDCE1}"/>
              </a:ext>
            </a:extLst>
          </p:cNvPr>
          <p:cNvPicPr>
            <a:picLocks noGrp="1" noRot="1" noChangeAspect="1" noMove="1" noResize="1" noEditPoints="1" noAdjustHandles="1" noChangeArrowheads="1" noChangeShapeType="1" noCrop="1"/>
          </p:cNvPicPr>
          <p:nvPr/>
        </p:nvPicPr>
        <p:blipFill>
          <a:blip r:embed="rId4"/>
          <a:stretch>
            <a:fillRect/>
          </a:stretch>
        </p:blipFill>
        <p:spPr>
          <a:xfrm>
            <a:off x="0" y="0"/>
            <a:ext cx="12192000" cy="6858000"/>
          </a:xfrm>
          <a:prstGeom prst="rect">
            <a:avLst/>
          </a:prstGeom>
        </p:spPr>
      </p:pic>
      <p:pic>
        <p:nvPicPr>
          <p:cNvPr id="9" name="240605_Koerskracht_Beeldmerk_Animatie">
            <a:hlinkClick r:id="" action="ppaction://media"/>
            <a:extLst>
              <a:ext uri="{FF2B5EF4-FFF2-40B4-BE49-F238E27FC236}">
                <a16:creationId xmlns:a16="http://schemas.microsoft.com/office/drawing/2014/main" id="{2A3FF57E-A5BD-F78E-A87A-C85F83878AE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94952" y="763875"/>
            <a:ext cx="5602096" cy="5602096"/>
          </a:xfrm>
          <a:prstGeom prst="rect">
            <a:avLst/>
          </a:prstGeom>
        </p:spPr>
      </p:pic>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1234440" y="271846"/>
            <a:ext cx="9723120" cy="1325563"/>
          </a:xfrm>
        </p:spPr>
        <p:txBody>
          <a:bodyPr>
            <a:noAutofit/>
          </a:bodyPr>
          <a:lstStyle/>
          <a:p>
            <a:pPr algn="ctr"/>
            <a:r>
              <a:rPr lang="nl-NL" sz="4800" b="1" dirty="0">
                <a:solidFill>
                  <a:srgbClr val="040168"/>
                </a:solidFill>
                <a:latin typeface="Segoe UI" panose="020B0502040204020203" pitchFamily="34" charset="0"/>
                <a:cs typeface="Segoe UI" panose="020B0502040204020203" pitchFamily="34" charset="0"/>
              </a:rPr>
              <a:t>Begeleiden &amp; Professionaliseren</a:t>
            </a:r>
          </a:p>
        </p:txBody>
      </p:sp>
      <p:pic>
        <p:nvPicPr>
          <p:cNvPr id="4" name="Afbeelding 3">
            <a:extLst>
              <a:ext uri="{FF2B5EF4-FFF2-40B4-BE49-F238E27FC236}">
                <a16:creationId xmlns:a16="http://schemas.microsoft.com/office/drawing/2014/main" id="{3E16C987-8C92-8330-8090-773116B810CE}"/>
              </a:ext>
            </a:extLst>
          </p:cNvPr>
          <p:cNvPicPr>
            <a:picLocks noChangeAspect="1"/>
          </p:cNvPicPr>
          <p:nvPr/>
        </p:nvPicPr>
        <p:blipFill>
          <a:blip r:embed="rId6"/>
          <a:stretch>
            <a:fillRect/>
          </a:stretch>
        </p:blipFill>
        <p:spPr>
          <a:xfrm>
            <a:off x="2308159" y="1795452"/>
            <a:ext cx="3144069" cy="3736668"/>
          </a:xfrm>
          <a:prstGeom prst="rect">
            <a:avLst/>
          </a:prstGeom>
        </p:spPr>
      </p:pic>
      <p:pic>
        <p:nvPicPr>
          <p:cNvPr id="7" name="Afbeelding 6">
            <a:extLst>
              <a:ext uri="{FF2B5EF4-FFF2-40B4-BE49-F238E27FC236}">
                <a16:creationId xmlns:a16="http://schemas.microsoft.com/office/drawing/2014/main" id="{F40485DB-EDC6-2FFD-C0AB-6F9B5E534A61}"/>
              </a:ext>
            </a:extLst>
          </p:cNvPr>
          <p:cNvPicPr>
            <a:picLocks noChangeAspect="1"/>
          </p:cNvPicPr>
          <p:nvPr/>
        </p:nvPicPr>
        <p:blipFill>
          <a:blip r:embed="rId7"/>
          <a:stretch>
            <a:fillRect/>
          </a:stretch>
        </p:blipFill>
        <p:spPr>
          <a:xfrm>
            <a:off x="7230009" y="1640780"/>
            <a:ext cx="3034341" cy="3886967"/>
          </a:xfrm>
          <a:prstGeom prst="rect">
            <a:avLst/>
          </a:prstGeom>
        </p:spPr>
      </p:pic>
    </p:spTree>
    <p:extLst>
      <p:ext uri="{BB962C8B-B14F-4D97-AF65-F5344CB8AC3E}">
        <p14:creationId xmlns:p14="http://schemas.microsoft.com/office/powerpoint/2010/main" val="317371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8B2321-5F78-BF1C-CC76-F912D116C3B6}"/>
              </a:ext>
            </a:extLst>
          </p:cNvPr>
          <p:cNvSpPr>
            <a:spLocks noGrp="1"/>
          </p:cNvSpPr>
          <p:nvPr>
            <p:ph type="title"/>
          </p:nvPr>
        </p:nvSpPr>
        <p:spPr/>
        <p:txBody>
          <a:bodyPr/>
          <a:lstStyle/>
          <a:p>
            <a:r>
              <a:rPr lang="nl-NL"/>
              <a:t>Onderzoek naar uitval (startende) leerkrachten</a:t>
            </a:r>
          </a:p>
        </p:txBody>
      </p:sp>
      <p:sp>
        <p:nvSpPr>
          <p:cNvPr id="3" name="Tijdelijke aanduiding voor inhoud 2">
            <a:extLst>
              <a:ext uri="{FF2B5EF4-FFF2-40B4-BE49-F238E27FC236}">
                <a16:creationId xmlns:a16="http://schemas.microsoft.com/office/drawing/2014/main" id="{2302F145-D9BF-493B-4461-CD93EDDF4D73}"/>
              </a:ext>
            </a:extLst>
          </p:cNvPr>
          <p:cNvSpPr>
            <a:spLocks noGrp="1"/>
          </p:cNvSpPr>
          <p:nvPr>
            <p:ph idx="1"/>
          </p:nvPr>
        </p:nvSpPr>
        <p:spPr/>
        <p:txBody>
          <a:bodyPr/>
          <a:lstStyle/>
          <a:p>
            <a:r>
              <a:rPr lang="nl-NL"/>
              <a:t>Goed onderzoek doen naar redenen voor uitval in de praktijk binnen Koerskracht (vragenlijst/focusgroep) en vanuit literatuur.</a:t>
            </a:r>
          </a:p>
          <a:p>
            <a:r>
              <a:rPr lang="nl-NL" err="1"/>
              <a:t>Evidence-informed</a:t>
            </a:r>
            <a:r>
              <a:rPr lang="nl-NL"/>
              <a:t> aanbevelingen om uitval te voorkomen.</a:t>
            </a:r>
          </a:p>
          <a:p>
            <a:r>
              <a:rPr lang="nl-NL"/>
              <a:t>Meedenken over het inductiebeleid binnen scholen en het beschikbaar stellen van verschillende projecten en begeleidingsmogelijkheden. Te denken valt aan supervisietrajecten en starterscoachopleidingen.</a:t>
            </a:r>
          </a:p>
          <a:p>
            <a:r>
              <a:rPr lang="nl-NL"/>
              <a:t>Zicht geven op de verschillende begeleidingsopties binnen Koerskracht in samenspraak met de scholen/besturen. </a:t>
            </a:r>
          </a:p>
          <a:p>
            <a:endParaRPr lang="nl-NL"/>
          </a:p>
        </p:txBody>
      </p:sp>
    </p:spTree>
    <p:extLst>
      <p:ext uri="{BB962C8B-B14F-4D97-AF65-F5344CB8AC3E}">
        <p14:creationId xmlns:p14="http://schemas.microsoft.com/office/powerpoint/2010/main" val="2842427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063D7B-4017-398C-1B08-06690ECCC29F}"/>
              </a:ext>
            </a:extLst>
          </p:cNvPr>
          <p:cNvSpPr>
            <a:spLocks noGrp="1"/>
          </p:cNvSpPr>
          <p:nvPr>
            <p:ph type="title"/>
          </p:nvPr>
        </p:nvSpPr>
        <p:spPr/>
        <p:txBody>
          <a:bodyPr/>
          <a:lstStyle/>
          <a:p>
            <a:r>
              <a:rPr lang="nl-NL"/>
              <a:t>Oriëntatie op schoolleiderschap	</a:t>
            </a:r>
          </a:p>
        </p:txBody>
      </p:sp>
      <p:sp>
        <p:nvSpPr>
          <p:cNvPr id="3" name="Tijdelijke aanduiding voor inhoud 2">
            <a:extLst>
              <a:ext uri="{FF2B5EF4-FFF2-40B4-BE49-F238E27FC236}">
                <a16:creationId xmlns:a16="http://schemas.microsoft.com/office/drawing/2014/main" id="{240265E8-4714-927B-A41A-2F055C220E53}"/>
              </a:ext>
            </a:extLst>
          </p:cNvPr>
          <p:cNvSpPr>
            <a:spLocks noGrp="1"/>
          </p:cNvSpPr>
          <p:nvPr>
            <p:ph idx="1"/>
          </p:nvPr>
        </p:nvSpPr>
        <p:spPr/>
        <p:txBody>
          <a:bodyPr vert="horz" lIns="91440" tIns="45720" rIns="91440" bIns="45720" rtlCol="0" anchor="t">
            <a:normAutofit/>
          </a:bodyPr>
          <a:lstStyle/>
          <a:p>
            <a:r>
              <a:rPr lang="nl-NL">
                <a:latin typeface="Segoe UI"/>
                <a:cs typeface="Segoe UI"/>
              </a:rPr>
              <a:t>Samen met </a:t>
            </a:r>
            <a:r>
              <a:rPr lang="nl-NL" err="1">
                <a:latin typeface="Segoe UI"/>
                <a:cs typeface="Segoe UI"/>
              </a:rPr>
              <a:t>Penta</a:t>
            </a:r>
            <a:r>
              <a:rPr lang="nl-NL">
                <a:latin typeface="Segoe UI"/>
                <a:cs typeface="Segoe UI"/>
              </a:rPr>
              <a:t> Nova voeren we een oriëntatietraject uit voor potentiële schoolleiders. Vijf woensdagmiddagen op (verschillende) basisscholen. </a:t>
            </a:r>
            <a:endParaRPr lang="nl-NL"/>
          </a:p>
          <a:p>
            <a:r>
              <a:rPr lang="nl-NL">
                <a:latin typeface="Segoe UI"/>
                <a:cs typeface="Segoe UI"/>
              </a:rPr>
              <a:t>Samen met </a:t>
            </a:r>
            <a:r>
              <a:rPr lang="nl-NL" err="1">
                <a:latin typeface="Segoe UI"/>
                <a:cs typeface="Segoe UI"/>
              </a:rPr>
              <a:t>Progressus</a:t>
            </a:r>
            <a:r>
              <a:rPr lang="nl-NL">
                <a:latin typeface="Segoe UI"/>
                <a:cs typeface="Segoe UI"/>
              </a:rPr>
              <a:t> voeren we een vergelijkbaar traject uit dat vooral gericht is op zij-instromers. </a:t>
            </a:r>
          </a:p>
          <a:p>
            <a:r>
              <a:rPr lang="nl-NL"/>
              <a:t>Jaarlijks terugkerend oriëntatietraject, waarbij we ook de samenwerking zoeken met bijvoorbeeld kweekvijvertrajecten binnen de besturen van Koerskracht. </a:t>
            </a:r>
          </a:p>
        </p:txBody>
      </p:sp>
    </p:spTree>
    <p:extLst>
      <p:ext uri="{BB962C8B-B14F-4D97-AF65-F5344CB8AC3E}">
        <p14:creationId xmlns:p14="http://schemas.microsoft.com/office/powerpoint/2010/main" val="3112896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chermopname, Kleurrijkheid, zwart&#10;&#10;Automatisch gegenereerde beschrijving">
            <a:extLst>
              <a:ext uri="{FF2B5EF4-FFF2-40B4-BE49-F238E27FC236}">
                <a16:creationId xmlns:a16="http://schemas.microsoft.com/office/drawing/2014/main" id="{6B1F588A-3FDC-864F-C1E0-B0C9EC0DDCE1}"/>
              </a:ext>
            </a:extLst>
          </p:cNvPr>
          <p:cNvPicPr>
            <a:picLocks noGrp="1" noRot="1" noChangeAspect="1" noMove="1" noResize="1" noEditPoints="1" noAdjustHandles="1" noChangeArrowheads="1" noChangeShapeType="1" noCrop="1"/>
          </p:cNvPicPr>
          <p:nvPr/>
        </p:nvPicPr>
        <p:blipFill>
          <a:blip r:embed="rId4"/>
          <a:stretch>
            <a:fillRect/>
          </a:stretch>
        </p:blipFill>
        <p:spPr>
          <a:xfrm>
            <a:off x="0" y="0"/>
            <a:ext cx="12192000" cy="6858000"/>
          </a:xfrm>
          <a:prstGeom prst="rect">
            <a:avLst/>
          </a:prstGeom>
        </p:spPr>
      </p:pic>
      <p:pic>
        <p:nvPicPr>
          <p:cNvPr id="9" name="240605_Koerskracht_Beeldmerk_Animatie">
            <a:hlinkClick r:id="" action="ppaction://media"/>
            <a:extLst>
              <a:ext uri="{FF2B5EF4-FFF2-40B4-BE49-F238E27FC236}">
                <a16:creationId xmlns:a16="http://schemas.microsoft.com/office/drawing/2014/main" id="{2A3FF57E-A5BD-F78E-A87A-C85F83878AE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94952" y="763875"/>
            <a:ext cx="5602096" cy="5602096"/>
          </a:xfrm>
          <a:prstGeom prst="rect">
            <a:avLst/>
          </a:prstGeom>
        </p:spPr>
      </p:pic>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1796796" y="2766217"/>
            <a:ext cx="8859012" cy="1325563"/>
          </a:xfrm>
        </p:spPr>
        <p:txBody>
          <a:bodyPr>
            <a:noAutofit/>
          </a:bodyPr>
          <a:lstStyle/>
          <a:p>
            <a:pPr algn="ctr"/>
            <a:r>
              <a:rPr lang="nl-NL" sz="4800" b="1">
                <a:solidFill>
                  <a:srgbClr val="040168"/>
                </a:solidFill>
                <a:latin typeface="Segoe UI" panose="020B0502040204020203" pitchFamily="34" charset="0"/>
                <a:cs typeface="Segoe UI" panose="020B0502040204020203" pitchFamily="34" charset="0"/>
              </a:rPr>
              <a:t>HR &amp; Arbeidsmarkt</a:t>
            </a:r>
          </a:p>
        </p:txBody>
      </p:sp>
    </p:spTree>
    <p:extLst>
      <p:ext uri="{BB962C8B-B14F-4D97-AF65-F5344CB8AC3E}">
        <p14:creationId xmlns:p14="http://schemas.microsoft.com/office/powerpoint/2010/main" val="295520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6C7BBD-EC30-E5F3-85EA-87476D48C83C}"/>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8630A257-9E69-EC58-1B60-3EA2948E4E70}"/>
              </a:ext>
            </a:extLst>
          </p:cNvPr>
          <p:cNvSpPr>
            <a:spLocks noGrp="1"/>
          </p:cNvSpPr>
          <p:nvPr>
            <p:ph idx="1"/>
          </p:nvPr>
        </p:nvSpPr>
        <p:spPr/>
        <p:txBody>
          <a:bodyPr/>
          <a:lstStyle/>
          <a:p>
            <a:r>
              <a:rPr lang="nl-NL"/>
              <a:t>HR-netwerk</a:t>
            </a:r>
          </a:p>
          <a:p>
            <a:r>
              <a:rPr lang="nl-NL"/>
              <a:t>Arbeidsmarktanalyse: tekortmetingen Centerdata</a:t>
            </a:r>
          </a:p>
          <a:p>
            <a:r>
              <a:rPr lang="nl-NL"/>
              <a:t>Werken in </a:t>
            </a:r>
            <a:r>
              <a:rPr lang="nl-NL" err="1"/>
              <a:t>subregio’s</a:t>
            </a:r>
            <a:r>
              <a:rPr lang="nl-NL"/>
              <a:t> (decentraal)</a:t>
            </a:r>
          </a:p>
        </p:txBody>
      </p:sp>
    </p:spTree>
    <p:extLst>
      <p:ext uri="{BB962C8B-B14F-4D97-AF65-F5344CB8AC3E}">
        <p14:creationId xmlns:p14="http://schemas.microsoft.com/office/powerpoint/2010/main" val="354520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838200" y="847953"/>
            <a:ext cx="7811126" cy="1325563"/>
          </a:xfrm>
        </p:spPr>
        <p:txBody>
          <a:bodyPr>
            <a:noAutofit/>
          </a:bodyPr>
          <a:lstStyle/>
          <a:p>
            <a:r>
              <a:rPr lang="nl-NL" sz="2800" dirty="0">
                <a:solidFill>
                  <a:srgbClr val="040168"/>
                </a:solidFill>
                <a:cs typeface="Segoe UI" panose="020B0502040204020203" pitchFamily="34" charset="0"/>
              </a:rPr>
              <a:t>W</a:t>
            </a:r>
            <a:r>
              <a:rPr lang="nl-NL" sz="2800" b="1" dirty="0">
                <a:solidFill>
                  <a:srgbClr val="040168"/>
                </a:solidFill>
                <a:latin typeface="Segoe UI" panose="020B0502040204020203" pitchFamily="34" charset="0"/>
                <a:cs typeface="Segoe UI" panose="020B0502040204020203" pitchFamily="34" charset="0"/>
              </a:rPr>
              <a:t>orkshopronde 2: </a:t>
            </a:r>
            <a:r>
              <a:rPr lang="nl-NL" sz="2800" b="1" dirty="0" err="1">
                <a:solidFill>
                  <a:srgbClr val="040168"/>
                </a:solidFill>
                <a:latin typeface="Segoe UI" panose="020B0502040204020203" pitchFamily="34" charset="0"/>
                <a:cs typeface="Segoe UI" panose="020B0502040204020203" pitchFamily="34" charset="0"/>
              </a:rPr>
              <a:t>bovenschoolse</a:t>
            </a:r>
            <a:r>
              <a:rPr lang="nl-NL" sz="2800" b="1" dirty="0">
                <a:solidFill>
                  <a:srgbClr val="040168"/>
                </a:solidFill>
                <a:latin typeface="Segoe UI" panose="020B0502040204020203" pitchFamily="34" charset="0"/>
                <a:cs typeface="Segoe UI" panose="020B0502040204020203" pitchFamily="34" charset="0"/>
              </a:rPr>
              <a:t> opleiders</a:t>
            </a:r>
          </a:p>
        </p:txBody>
      </p:sp>
      <p:sp>
        <p:nvSpPr>
          <p:cNvPr id="3" name="Tijdelijke aanduiding voor inhoud 2">
            <a:extLst>
              <a:ext uri="{FF2B5EF4-FFF2-40B4-BE49-F238E27FC236}">
                <a16:creationId xmlns:a16="http://schemas.microsoft.com/office/drawing/2014/main" id="{4C2A164E-7984-ABA1-ECC4-DEDD6A036279}"/>
              </a:ext>
            </a:extLst>
          </p:cNvPr>
          <p:cNvSpPr>
            <a:spLocks noGrp="1"/>
          </p:cNvSpPr>
          <p:nvPr>
            <p:ph idx="1"/>
          </p:nvPr>
        </p:nvSpPr>
        <p:spPr>
          <a:xfrm>
            <a:off x="838200" y="1781944"/>
            <a:ext cx="7106586" cy="1075103"/>
          </a:xfrm>
        </p:spPr>
        <p:txBody>
          <a:bodyPr wrap="square">
            <a:spAutoFit/>
          </a:bodyPr>
          <a:lstStyle/>
          <a:p>
            <a:pPr marL="0" indent="0" algn="ctr">
              <a:lnSpc>
                <a:spcPct val="150000"/>
              </a:lnSpc>
              <a:buNone/>
            </a:pPr>
            <a:r>
              <a:rPr lang="nl-NL" sz="1600" dirty="0">
                <a:solidFill>
                  <a:srgbClr val="040168"/>
                </a:solidFill>
                <a:latin typeface="Segoe UI" panose="020B0502040204020203" pitchFamily="34" charset="0"/>
                <a:cs typeface="Segoe UI" panose="020B0502040204020203" pitchFamily="34" charset="0"/>
              </a:rPr>
              <a:t>11.45 tot 12.45 uur</a:t>
            </a:r>
          </a:p>
          <a:p>
            <a:pPr marL="0" indent="0" algn="ctr">
              <a:lnSpc>
                <a:spcPct val="150000"/>
              </a:lnSpc>
              <a:buNone/>
            </a:pPr>
            <a:endParaRPr lang="nl-NL" sz="2400" dirty="0">
              <a:solidFill>
                <a:srgbClr val="040168"/>
              </a:solidFill>
              <a:latin typeface="Segoe UI" panose="020B0502040204020203" pitchFamily="34" charset="0"/>
              <a:cs typeface="Segoe UI" panose="020B0502040204020203" pitchFamily="34" charset="0"/>
            </a:endParaRPr>
          </a:p>
        </p:txBody>
      </p:sp>
      <p:pic>
        <p:nvPicPr>
          <p:cNvPr id="4" name="Afbeelding 3" descr="Afbeelding met Kleurrijkheid, sinaasappel, Magenta, waas&#10;&#10;Automatisch gegenereerde beschrijving">
            <a:extLst>
              <a:ext uri="{FF2B5EF4-FFF2-40B4-BE49-F238E27FC236}">
                <a16:creationId xmlns:a16="http://schemas.microsoft.com/office/drawing/2014/main" id="{C549F3DA-AC31-1809-5AD1-28E1F31EFDB5}"/>
              </a:ext>
            </a:extLst>
          </p:cNvPr>
          <p:cNvPicPr/>
          <p:nvPr/>
        </p:nvPicPr>
        <p:blipFill>
          <a:blip r:embed="rId2"/>
          <a:stretch>
            <a:fillRect/>
          </a:stretch>
        </p:blipFill>
        <p:spPr>
          <a:xfrm rot="16200000">
            <a:off x="6991662" y="1657662"/>
            <a:ext cx="6858002" cy="3542674"/>
          </a:xfrm>
          <a:prstGeom prst="rect">
            <a:avLst/>
          </a:prstGeom>
        </p:spPr>
      </p:pic>
      <p:pic>
        <p:nvPicPr>
          <p:cNvPr id="5" name="Tijdelijke aanduiding voor inhoud 5" descr="Afbeelding met schermopname, Graphics, grafische vormgeving, Lettertype&#10;&#10;Door AI gegenereerde inhoud is mogelijk onjuist.">
            <a:extLst>
              <a:ext uri="{FF2B5EF4-FFF2-40B4-BE49-F238E27FC236}">
                <a16:creationId xmlns:a16="http://schemas.microsoft.com/office/drawing/2014/main" id="{73A0A2E2-9E4E-E687-C298-C94F8164E918}"/>
              </a:ext>
            </a:extLst>
          </p:cNvPr>
          <p:cNvPicPr>
            <a:picLocks noChangeAspect="1"/>
          </p:cNvPicPr>
          <p:nvPr/>
        </p:nvPicPr>
        <p:blipFill>
          <a:blip r:embed="rId3"/>
          <a:stretch>
            <a:fillRect/>
          </a:stretch>
        </p:blipFill>
        <p:spPr>
          <a:xfrm>
            <a:off x="2580512" y="3020920"/>
            <a:ext cx="3623449" cy="678871"/>
          </a:xfrm>
          <a:prstGeom prst="rect">
            <a:avLst/>
          </a:prstGeom>
        </p:spPr>
      </p:pic>
    </p:spTree>
    <p:extLst>
      <p:ext uri="{BB962C8B-B14F-4D97-AF65-F5344CB8AC3E}">
        <p14:creationId xmlns:p14="http://schemas.microsoft.com/office/powerpoint/2010/main" val="2483117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E1990A-2BDE-2D46-C9B9-7B4DB648C75F}"/>
              </a:ext>
            </a:extLst>
          </p:cNvPr>
          <p:cNvSpPr>
            <a:spLocks noGrp="1"/>
          </p:cNvSpPr>
          <p:nvPr>
            <p:ph type="title"/>
          </p:nvPr>
        </p:nvSpPr>
        <p:spPr/>
        <p:txBody>
          <a:bodyPr/>
          <a:lstStyle/>
          <a:p>
            <a:r>
              <a:rPr lang="nl-NL" dirty="0" err="1"/>
              <a:t>Subregio’s</a:t>
            </a:r>
            <a:endParaRPr lang="nl-NL" dirty="0"/>
          </a:p>
        </p:txBody>
      </p:sp>
      <p:pic>
        <p:nvPicPr>
          <p:cNvPr id="9" name="Afbeelding 8">
            <a:extLst>
              <a:ext uri="{FF2B5EF4-FFF2-40B4-BE49-F238E27FC236}">
                <a16:creationId xmlns:a16="http://schemas.microsoft.com/office/drawing/2014/main" id="{F1BD89A3-3BA2-4476-3BA1-2B5CFA9F4E16}"/>
              </a:ext>
            </a:extLst>
          </p:cNvPr>
          <p:cNvPicPr>
            <a:picLocks noChangeAspect="1"/>
          </p:cNvPicPr>
          <p:nvPr/>
        </p:nvPicPr>
        <p:blipFill>
          <a:blip r:embed="rId2"/>
          <a:stretch>
            <a:fillRect/>
          </a:stretch>
        </p:blipFill>
        <p:spPr>
          <a:xfrm>
            <a:off x="5472122" y="1690688"/>
            <a:ext cx="5296907" cy="4126782"/>
          </a:xfrm>
          <a:prstGeom prst="rect">
            <a:avLst/>
          </a:prstGeom>
        </p:spPr>
      </p:pic>
      <p:pic>
        <p:nvPicPr>
          <p:cNvPr id="10" name="Picture 2" descr="Landkaart Arbeidsmarktregio's en - Samenvoordeklant.nl">
            <a:extLst>
              <a:ext uri="{FF2B5EF4-FFF2-40B4-BE49-F238E27FC236}">
                <a16:creationId xmlns:a16="http://schemas.microsoft.com/office/drawing/2014/main" id="{DD6AA599-52BF-C5EC-2C93-9E06E530922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89092" y="1546492"/>
            <a:ext cx="307313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802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57933F-431A-8A98-FA4C-9E447B0733F9}"/>
              </a:ext>
            </a:extLst>
          </p:cNvPr>
          <p:cNvSpPr>
            <a:spLocks noGrp="1"/>
          </p:cNvSpPr>
          <p:nvPr>
            <p:ph type="title"/>
          </p:nvPr>
        </p:nvSpPr>
        <p:spPr/>
        <p:txBody>
          <a:bodyPr/>
          <a:lstStyle/>
          <a:p>
            <a:r>
              <a:rPr lang="nl-NL" dirty="0"/>
              <a:t>Indeling </a:t>
            </a:r>
          </a:p>
        </p:txBody>
      </p:sp>
      <p:sp>
        <p:nvSpPr>
          <p:cNvPr id="3" name="Tijdelijke aanduiding voor inhoud 2">
            <a:extLst>
              <a:ext uri="{FF2B5EF4-FFF2-40B4-BE49-F238E27FC236}">
                <a16:creationId xmlns:a16="http://schemas.microsoft.com/office/drawing/2014/main" id="{59C0071B-0EC5-DDE0-64CB-00F498BD742B}"/>
              </a:ext>
            </a:extLst>
          </p:cNvPr>
          <p:cNvSpPr>
            <a:spLocks noGrp="1"/>
          </p:cNvSpPr>
          <p:nvPr>
            <p:ph idx="1"/>
          </p:nvPr>
        </p:nvSpPr>
        <p:spPr/>
        <p:txBody>
          <a:bodyPr>
            <a:normAutofit fontScale="92500" lnSpcReduction="10000"/>
          </a:bodyPr>
          <a:lstStyle/>
          <a:p>
            <a:pPr marL="0" indent="0">
              <a:buNone/>
            </a:pPr>
            <a:r>
              <a:rPr lang="nl-NL" sz="1800" b="1" dirty="0" err="1"/>
              <a:t>Subregio</a:t>
            </a:r>
            <a:r>
              <a:rPr lang="nl-NL" sz="1800" b="1" dirty="0"/>
              <a:t> Koerskracht – Besturen</a:t>
            </a:r>
            <a:endParaRPr lang="nl-NL" sz="1800" dirty="0"/>
          </a:p>
          <a:p>
            <a:pPr marL="514350" indent="-514350">
              <a:buAutoNum type="arabicPeriod"/>
            </a:pPr>
            <a:r>
              <a:rPr lang="nl-NL" sz="1800" b="1" dirty="0"/>
              <a:t>Vallei – Veluwe – Amersfoort (9):</a:t>
            </a:r>
            <a:r>
              <a:rPr lang="nl-NL" sz="1800" dirty="0"/>
              <a:t> CORDEO (17), Herv. Schoolver. Nijkerk (6), Wijzer (7), PCO Putten (3), PCO Ermelo (6), EduCare (2), Chr. SBO Barneveld (1), Herv. Scholen Voorthuizen (2), PCO Garderen/Stroe/Kootwijkerbroek (3), PCO Gelderse Vallei (2), </a:t>
            </a:r>
          </a:p>
          <a:p>
            <a:pPr marL="514350" indent="-514350">
              <a:buAutoNum type="arabicPeriod"/>
            </a:pPr>
            <a:r>
              <a:rPr lang="nl-NL" sz="1800" b="1" dirty="0" err="1"/>
              <a:t>Foodvalley</a:t>
            </a:r>
            <a:r>
              <a:rPr lang="nl-NL" sz="1800" b="1" dirty="0"/>
              <a:t> – Betuwe – Zuid Veluwe (9):</a:t>
            </a:r>
            <a:r>
              <a:rPr lang="nl-NL" sz="1800" dirty="0"/>
              <a:t> CPOV (7), Herv. Scholen Barneveld/Ede (9), GAVE (4), Trivium (4), SSBB (1), Scholen met Bijbel Bennekom (1), Scholen met Bijbel Lunteren (2), C.N. </a:t>
            </a:r>
            <a:r>
              <a:rPr lang="nl-NL" sz="1800" dirty="0" err="1"/>
              <a:t>Schoolond</a:t>
            </a:r>
            <a:r>
              <a:rPr lang="nl-NL" sz="1800" dirty="0"/>
              <a:t>. Lunteren (1)</a:t>
            </a:r>
          </a:p>
          <a:p>
            <a:pPr marL="514350" indent="-514350">
              <a:buAutoNum type="arabicPeriod"/>
            </a:pPr>
            <a:r>
              <a:rPr lang="nl-NL" sz="1800" b="1" dirty="0"/>
              <a:t>Utrecht – Eemland – Heuvelrug – Groene Hart (7):</a:t>
            </a:r>
            <a:r>
              <a:rPr lang="nl-NL" sz="1800" dirty="0"/>
              <a:t> De Viermaster (8), Chr. BO Zeist (4), </a:t>
            </a:r>
            <a:r>
              <a:rPr lang="nl-NL" sz="1800" dirty="0" err="1"/>
              <a:t>Ichthus</a:t>
            </a:r>
            <a:r>
              <a:rPr lang="nl-NL" sz="1800" dirty="0"/>
              <a:t> (2), School met de Bijbel Heuvelrug (2), TriVia (11), PCPO Groene Hart (5), </a:t>
            </a:r>
            <a:r>
              <a:rPr lang="nl-NL" sz="1800" dirty="0" err="1"/>
              <a:t>Evang</a:t>
            </a:r>
            <a:r>
              <a:rPr lang="nl-NL" sz="1800" dirty="0"/>
              <a:t>. </a:t>
            </a:r>
            <a:r>
              <a:rPr lang="nl-NL" sz="1800" dirty="0" err="1"/>
              <a:t>Onderw</a:t>
            </a:r>
            <a:r>
              <a:rPr lang="nl-NL" sz="1800" dirty="0"/>
              <a:t>. Eindhoven (1)</a:t>
            </a:r>
          </a:p>
          <a:p>
            <a:pPr marL="514350" indent="-514350">
              <a:buAutoNum type="arabicPeriod"/>
            </a:pPr>
            <a:r>
              <a:rPr lang="nl-NL" sz="1800" b="1" dirty="0"/>
              <a:t>Drechtsteden – Alblasserwaard – Rijnmond Oost (6):</a:t>
            </a:r>
            <a:r>
              <a:rPr lang="nl-NL" sz="1800" dirty="0"/>
              <a:t> H3O (3), PCPO Capelle/Krimpen (4), Chr. </a:t>
            </a:r>
            <a:r>
              <a:rPr lang="nl-NL" sz="1800" dirty="0" err="1"/>
              <a:t>Onderw</a:t>
            </a:r>
            <a:r>
              <a:rPr lang="nl-NL" sz="1800" dirty="0"/>
              <a:t>. Papendrecht/Sliedrecht (3), Scholen met Bijbel Noordeloos (1), Scholen met Bijbel Groot Ammers/Langerak (3), School met de Bijbel Alblasserdam (1)</a:t>
            </a:r>
          </a:p>
          <a:p>
            <a:pPr marL="514350" indent="-514350">
              <a:buAutoNum type="arabicPeriod"/>
            </a:pPr>
            <a:r>
              <a:rPr lang="nl-NL" sz="1800" b="1" dirty="0"/>
              <a:t>Zuid-Holland West – Kust – Eilanden (6):</a:t>
            </a:r>
            <a:r>
              <a:rPr lang="nl-NL" sz="1800" dirty="0"/>
              <a:t> Prohles (1), PCO Rijnsburg (1), PCPO Goeree-Overflakkee (5), PC </a:t>
            </a:r>
            <a:r>
              <a:rPr lang="nl-NL" sz="1800" dirty="0" err="1"/>
              <a:t>Prim</a:t>
            </a:r>
            <a:r>
              <a:rPr lang="nl-NL" sz="1800" dirty="0"/>
              <a:t>. </a:t>
            </a:r>
            <a:r>
              <a:rPr lang="nl-NL" sz="1800" dirty="0" err="1"/>
              <a:t>Ond</a:t>
            </a:r>
            <a:r>
              <a:rPr lang="nl-NL" sz="1800" dirty="0"/>
              <a:t>. Nieuwerkerk a/d IJssel (3), LEV-WN (8), Chr. Nat. Scholen Gouda (1)</a:t>
            </a:r>
          </a:p>
          <a:p>
            <a:pPr marL="514350" indent="-514350">
              <a:buAutoNum type="arabicPeriod"/>
            </a:pPr>
            <a:r>
              <a:rPr lang="nl-NL" sz="1800" b="1" dirty="0"/>
              <a:t>Oost NL – IJssel – Twente – Drenthe – Flevoland Oost (4):</a:t>
            </a:r>
            <a:r>
              <a:rPr lang="nl-NL" sz="1800" dirty="0"/>
              <a:t> VGPO Hannah (5), De Passie (4), PCBO Apeldoorn (2), Florion (1)</a:t>
            </a:r>
          </a:p>
          <a:p>
            <a:endParaRPr lang="nl-NL" sz="1800" dirty="0"/>
          </a:p>
        </p:txBody>
      </p:sp>
    </p:spTree>
    <p:extLst>
      <p:ext uri="{BB962C8B-B14F-4D97-AF65-F5344CB8AC3E}">
        <p14:creationId xmlns:p14="http://schemas.microsoft.com/office/powerpoint/2010/main" val="3946749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C9F3E3-D33B-23A0-6B26-0DC12A8E20C5}"/>
              </a:ext>
            </a:extLst>
          </p:cNvPr>
          <p:cNvSpPr>
            <a:spLocks noGrp="1"/>
          </p:cNvSpPr>
          <p:nvPr>
            <p:ph type="title"/>
          </p:nvPr>
        </p:nvSpPr>
        <p:spPr/>
        <p:txBody>
          <a:bodyPr/>
          <a:lstStyle/>
          <a:p>
            <a:r>
              <a:rPr lang="nl-NL" dirty="0"/>
              <a:t>1. Voorstellen + In te vullen:</a:t>
            </a:r>
          </a:p>
        </p:txBody>
      </p:sp>
      <p:sp>
        <p:nvSpPr>
          <p:cNvPr id="3" name="Tijdelijke aanduiding voor inhoud 2">
            <a:extLst>
              <a:ext uri="{FF2B5EF4-FFF2-40B4-BE49-F238E27FC236}">
                <a16:creationId xmlns:a16="http://schemas.microsoft.com/office/drawing/2014/main" id="{5FE85C25-A47B-5C9A-D896-0AFAB29DEF15}"/>
              </a:ext>
            </a:extLst>
          </p:cNvPr>
          <p:cNvSpPr>
            <a:spLocks noGrp="1"/>
          </p:cNvSpPr>
          <p:nvPr>
            <p:ph idx="1"/>
          </p:nvPr>
        </p:nvSpPr>
        <p:spPr/>
        <p:txBody>
          <a:bodyPr/>
          <a:lstStyle/>
          <a:p>
            <a:r>
              <a:rPr lang="nl-NL" dirty="0"/>
              <a:t>Naam</a:t>
            </a:r>
          </a:p>
          <a:p>
            <a:r>
              <a:rPr lang="nl-NL" dirty="0"/>
              <a:t>Bestuur</a:t>
            </a:r>
          </a:p>
          <a:p>
            <a:r>
              <a:rPr lang="nl-NL" dirty="0"/>
              <a:t>Functie(s)</a:t>
            </a:r>
          </a:p>
          <a:p>
            <a:r>
              <a:rPr lang="nl-NL" dirty="0"/>
              <a:t>Affiniteit/specialisatie</a:t>
            </a:r>
          </a:p>
          <a:p>
            <a:endParaRPr lang="nl-NL" dirty="0"/>
          </a:p>
          <a:p>
            <a:pPr marL="0" indent="0">
              <a:buNone/>
            </a:pPr>
            <a:r>
              <a:rPr lang="nl-NL" dirty="0">
                <a:sym typeface="Wingdings" panose="05000000000000000000" pitchFamily="2" charset="2"/>
              </a:rPr>
              <a:t> Na 10 minuten door naar 2. </a:t>
            </a:r>
            <a:endParaRPr lang="nl-NL" dirty="0"/>
          </a:p>
        </p:txBody>
      </p:sp>
    </p:spTree>
    <p:extLst>
      <p:ext uri="{BB962C8B-B14F-4D97-AF65-F5344CB8AC3E}">
        <p14:creationId xmlns:p14="http://schemas.microsoft.com/office/powerpoint/2010/main" val="82809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B73C09-FB1C-D40A-2797-AFC75E7165D5}"/>
              </a:ext>
            </a:extLst>
          </p:cNvPr>
          <p:cNvSpPr>
            <a:spLocks noGrp="1"/>
          </p:cNvSpPr>
          <p:nvPr>
            <p:ph type="title"/>
          </p:nvPr>
        </p:nvSpPr>
        <p:spPr/>
        <p:txBody>
          <a:bodyPr/>
          <a:lstStyle/>
          <a:p>
            <a:r>
              <a:rPr lang="nl-NL" dirty="0"/>
              <a:t>2. Bepaling thema’s</a:t>
            </a:r>
          </a:p>
        </p:txBody>
      </p:sp>
      <p:sp>
        <p:nvSpPr>
          <p:cNvPr id="3" name="Tijdelijke aanduiding voor inhoud 2">
            <a:extLst>
              <a:ext uri="{FF2B5EF4-FFF2-40B4-BE49-F238E27FC236}">
                <a16:creationId xmlns:a16="http://schemas.microsoft.com/office/drawing/2014/main" id="{E31A9EAD-3A57-7598-1486-5687C6C80ABA}"/>
              </a:ext>
            </a:extLst>
          </p:cNvPr>
          <p:cNvSpPr>
            <a:spLocks noGrp="1"/>
          </p:cNvSpPr>
          <p:nvPr>
            <p:ph idx="1"/>
          </p:nvPr>
        </p:nvSpPr>
        <p:spPr/>
        <p:txBody>
          <a:bodyPr/>
          <a:lstStyle/>
          <a:p>
            <a:r>
              <a:rPr lang="nl-NL" dirty="0"/>
              <a:t>Welke thema’s uit de doelstellingen/resultaten uit het Koersplan spelen er bij jullie (met name)? </a:t>
            </a:r>
          </a:p>
          <a:p>
            <a:r>
              <a:rPr lang="nl-NL" dirty="0"/>
              <a:t>(En: welke zijn juist niet herkenbaar of ontbreken juist?)</a:t>
            </a:r>
          </a:p>
          <a:p>
            <a:endParaRPr lang="nl-NL" dirty="0"/>
          </a:p>
          <a:p>
            <a:pPr>
              <a:buFont typeface="Wingdings" panose="05000000000000000000" pitchFamily="2" charset="2"/>
              <a:buChar char="à"/>
            </a:pPr>
            <a:r>
              <a:rPr lang="nl-NL" dirty="0">
                <a:sym typeface="Wingdings" panose="05000000000000000000" pitchFamily="2" charset="2"/>
              </a:rPr>
              <a:t>Noteer op flip-over </a:t>
            </a:r>
          </a:p>
          <a:p>
            <a:pPr>
              <a:buFont typeface="Wingdings" panose="05000000000000000000" pitchFamily="2" charset="2"/>
              <a:buChar char="à"/>
            </a:pPr>
            <a:r>
              <a:rPr lang="nl-NL" dirty="0">
                <a:sym typeface="Wingdings" panose="05000000000000000000" pitchFamily="2" charset="2"/>
              </a:rPr>
              <a:t>Na 10 minuten uitkomsten centraal bespreken</a:t>
            </a:r>
            <a:endParaRPr lang="nl-NL" dirty="0"/>
          </a:p>
        </p:txBody>
      </p:sp>
    </p:spTree>
    <p:extLst>
      <p:ext uri="{BB962C8B-B14F-4D97-AF65-F5344CB8AC3E}">
        <p14:creationId xmlns:p14="http://schemas.microsoft.com/office/powerpoint/2010/main" val="2093280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DCB310-1961-913C-3916-B110167C086D}"/>
              </a:ext>
            </a:extLst>
          </p:cNvPr>
          <p:cNvSpPr>
            <a:spLocks noGrp="1"/>
          </p:cNvSpPr>
          <p:nvPr>
            <p:ph type="title"/>
          </p:nvPr>
        </p:nvSpPr>
        <p:spPr/>
        <p:txBody>
          <a:bodyPr/>
          <a:lstStyle/>
          <a:p>
            <a:r>
              <a:rPr lang="nl-NL" dirty="0"/>
              <a:t>3. Rolbepaling</a:t>
            </a:r>
          </a:p>
        </p:txBody>
      </p:sp>
      <p:sp>
        <p:nvSpPr>
          <p:cNvPr id="3" name="Tijdelijke aanduiding voor inhoud 2">
            <a:extLst>
              <a:ext uri="{FF2B5EF4-FFF2-40B4-BE49-F238E27FC236}">
                <a16:creationId xmlns:a16="http://schemas.microsoft.com/office/drawing/2014/main" id="{50DBC68E-3914-ED56-6056-8978649BEF33}"/>
              </a:ext>
            </a:extLst>
          </p:cNvPr>
          <p:cNvSpPr>
            <a:spLocks noGrp="1"/>
          </p:cNvSpPr>
          <p:nvPr>
            <p:ph idx="1"/>
          </p:nvPr>
        </p:nvSpPr>
        <p:spPr/>
        <p:txBody>
          <a:bodyPr/>
          <a:lstStyle/>
          <a:p>
            <a:r>
              <a:rPr lang="nl-NL" dirty="0"/>
              <a:t>Hoe kan de </a:t>
            </a:r>
            <a:r>
              <a:rPr lang="nl-NL" dirty="0" err="1"/>
              <a:t>bovenschoolse</a:t>
            </a:r>
            <a:r>
              <a:rPr lang="nl-NL" dirty="0"/>
              <a:t> opleider een rol spelen in de onderwijsregio?</a:t>
            </a:r>
          </a:p>
          <a:p>
            <a:r>
              <a:rPr lang="nl-NL" dirty="0"/>
              <a:t>Wat is hiervoor (niet) nodig (ook op praktisch gebied)?</a:t>
            </a:r>
          </a:p>
          <a:p>
            <a:r>
              <a:rPr lang="nl-NL" dirty="0"/>
              <a:t>Wat zijn hierin </a:t>
            </a:r>
            <a:r>
              <a:rPr lang="nl-NL"/>
              <a:t>jullie behoeften?</a:t>
            </a:r>
            <a:endParaRPr lang="nl-NL" dirty="0"/>
          </a:p>
          <a:p>
            <a:endParaRPr lang="nl-NL" dirty="0"/>
          </a:p>
          <a:p>
            <a:pPr>
              <a:buFont typeface="Wingdings" panose="05000000000000000000" pitchFamily="2" charset="2"/>
              <a:buChar char="à"/>
            </a:pPr>
            <a:r>
              <a:rPr lang="nl-NL" dirty="0">
                <a:sym typeface="Wingdings" panose="05000000000000000000" pitchFamily="2" charset="2"/>
              </a:rPr>
              <a:t>Noteer op tweede flip-over</a:t>
            </a:r>
          </a:p>
          <a:p>
            <a:pPr>
              <a:buFont typeface="Wingdings" panose="05000000000000000000" pitchFamily="2" charset="2"/>
              <a:buChar char="à"/>
            </a:pPr>
            <a:r>
              <a:rPr lang="nl-NL" dirty="0">
                <a:sym typeface="Wingdings" panose="05000000000000000000" pitchFamily="2" charset="2"/>
              </a:rPr>
              <a:t>Na 10 minuten uitkomsten centraal bespreken</a:t>
            </a:r>
            <a:endParaRPr lang="nl-NL" dirty="0"/>
          </a:p>
        </p:txBody>
      </p:sp>
    </p:spTree>
    <p:extLst>
      <p:ext uri="{BB962C8B-B14F-4D97-AF65-F5344CB8AC3E}">
        <p14:creationId xmlns:p14="http://schemas.microsoft.com/office/powerpoint/2010/main" val="2211481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descr="Afbeelding met kleding, persoon, muur, Menselijk gezicht&#10;&#10;Automatisch gegenereerde beschrijving">
            <a:extLst>
              <a:ext uri="{FF2B5EF4-FFF2-40B4-BE49-F238E27FC236}">
                <a16:creationId xmlns:a16="http://schemas.microsoft.com/office/drawing/2014/main" id="{A81A5532-A738-184F-538D-1581E2D0DEEF}"/>
              </a:ext>
            </a:extLst>
          </p:cNvPr>
          <p:cNvPicPr>
            <a:picLocks noChangeAspect="1"/>
          </p:cNvPicPr>
          <p:nvPr/>
        </p:nvPicPr>
        <p:blipFill>
          <a:blip r:embed="rId2"/>
          <a:stretch>
            <a:fillRect/>
          </a:stretch>
        </p:blipFill>
        <p:spPr>
          <a:xfrm>
            <a:off x="7635599" y="0"/>
            <a:ext cx="4572000" cy="6858000"/>
          </a:xfrm>
          <a:prstGeom prst="rect">
            <a:avLst/>
          </a:prstGeom>
        </p:spPr>
      </p:pic>
      <p:pic>
        <p:nvPicPr>
          <p:cNvPr id="5" name="Afbeelding 4" descr="Afbeelding met schermopname, Kleurrijkheid, zwart&#10;&#10;Automatisch gegenereerde beschrijving">
            <a:extLst>
              <a:ext uri="{FF2B5EF4-FFF2-40B4-BE49-F238E27FC236}">
                <a16:creationId xmlns:a16="http://schemas.microsoft.com/office/drawing/2014/main" id="{6B1F588A-3FDC-864F-C1E0-B0C9EC0DDCE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838200" y="669863"/>
            <a:ext cx="4721352" cy="1325563"/>
          </a:xfrm>
        </p:spPr>
        <p:txBody>
          <a:bodyPr>
            <a:noAutofit/>
          </a:bodyPr>
          <a:lstStyle/>
          <a:p>
            <a:r>
              <a:rPr lang="nl-NL" sz="4800" b="1">
                <a:solidFill>
                  <a:srgbClr val="040168"/>
                </a:solidFill>
                <a:latin typeface="Segoe UI" panose="020B0502040204020203" pitchFamily="34" charset="0"/>
                <a:cs typeface="Segoe UI" panose="020B0502040204020203" pitchFamily="34" charset="0"/>
              </a:rPr>
              <a:t>Vragen en / of opmerkingen?</a:t>
            </a:r>
            <a:br>
              <a:rPr lang="nl-NL" sz="4800" b="1">
                <a:solidFill>
                  <a:srgbClr val="040168"/>
                </a:solidFill>
                <a:latin typeface="Segoe UI" panose="020B0502040204020203" pitchFamily="34" charset="0"/>
                <a:cs typeface="Segoe UI" panose="020B0502040204020203" pitchFamily="34" charset="0"/>
              </a:rPr>
            </a:br>
            <a:endParaRPr lang="nl-NL" sz="4800" b="1">
              <a:solidFill>
                <a:srgbClr val="040168"/>
              </a:solidFill>
              <a:latin typeface="Segoe UI" panose="020B0502040204020203" pitchFamily="34" charset="0"/>
              <a:cs typeface="Segoe UI" panose="020B0502040204020203" pitchFamily="34" charset="0"/>
            </a:endParaRPr>
          </a:p>
        </p:txBody>
      </p:sp>
      <p:sp>
        <p:nvSpPr>
          <p:cNvPr id="8" name="Tijdelijke aanduiding voor inhoud 2">
            <a:extLst>
              <a:ext uri="{FF2B5EF4-FFF2-40B4-BE49-F238E27FC236}">
                <a16:creationId xmlns:a16="http://schemas.microsoft.com/office/drawing/2014/main" id="{EFC8CE0F-C3C8-49B4-BDF8-F7A0BA586402}"/>
              </a:ext>
            </a:extLst>
          </p:cNvPr>
          <p:cNvSpPr>
            <a:spLocks noGrp="1"/>
          </p:cNvSpPr>
          <p:nvPr>
            <p:ph idx="1"/>
          </p:nvPr>
        </p:nvSpPr>
        <p:spPr>
          <a:xfrm>
            <a:off x="4321629" y="5940425"/>
            <a:ext cx="10515600" cy="4351338"/>
          </a:xfrm>
        </p:spPr>
        <p:txBody>
          <a:bodyPr/>
          <a:lstStyle/>
          <a:p>
            <a:pPr marL="0" indent="0">
              <a:buNone/>
            </a:pPr>
            <a:r>
              <a:rPr lang="nl-NL">
                <a:hlinkClick r:id="rId4"/>
              </a:rPr>
              <a:t>koerskracht@che.nl</a:t>
            </a:r>
            <a:r>
              <a:rPr lang="nl-NL"/>
              <a:t> </a:t>
            </a:r>
          </a:p>
        </p:txBody>
      </p:sp>
    </p:spTree>
    <p:extLst>
      <p:ext uri="{BB962C8B-B14F-4D97-AF65-F5344CB8AC3E}">
        <p14:creationId xmlns:p14="http://schemas.microsoft.com/office/powerpoint/2010/main" val="839667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Kleurrijkheid, sinaasappel, Magenta, waas&#10;&#10;Automatisch gegenereerde beschrijving">
            <a:extLst>
              <a:ext uri="{FF2B5EF4-FFF2-40B4-BE49-F238E27FC236}">
                <a16:creationId xmlns:a16="http://schemas.microsoft.com/office/drawing/2014/main" id="{09DA0FCF-F732-1546-9676-C2DE1A51E295}"/>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
        <p:nvSpPr>
          <p:cNvPr id="6" name="Titel 1">
            <a:extLst>
              <a:ext uri="{FF2B5EF4-FFF2-40B4-BE49-F238E27FC236}">
                <a16:creationId xmlns:a16="http://schemas.microsoft.com/office/drawing/2014/main" id="{9204E91C-C19E-1BE5-CE33-2D1AE23DB4C5}"/>
              </a:ext>
            </a:extLst>
          </p:cNvPr>
          <p:cNvSpPr>
            <a:spLocks noGrp="1"/>
          </p:cNvSpPr>
          <p:nvPr>
            <p:ph type="title"/>
          </p:nvPr>
        </p:nvSpPr>
        <p:spPr>
          <a:xfrm>
            <a:off x="838200" y="2766218"/>
            <a:ext cx="10515600" cy="1325563"/>
          </a:xfrm>
        </p:spPr>
        <p:txBody>
          <a:bodyPr>
            <a:normAutofit fontScale="90000"/>
          </a:bodyPr>
          <a:lstStyle/>
          <a:p>
            <a:pPr algn="ctr"/>
            <a:r>
              <a:rPr lang="nl-NL" b="1" dirty="0">
                <a:solidFill>
                  <a:schemeClr val="bg1"/>
                </a:solidFill>
                <a:latin typeface="Segoe UI"/>
                <a:cs typeface="Segoe UI"/>
              </a:rPr>
              <a:t>Bedankt voor jullie aandacht.</a:t>
            </a:r>
            <a:br>
              <a:rPr lang="nl-NL" dirty="0">
                <a:solidFill>
                  <a:schemeClr val="bg1"/>
                </a:solidFill>
                <a:latin typeface="Segoe UI"/>
                <a:cs typeface="Segoe UI"/>
              </a:rPr>
            </a:br>
            <a:r>
              <a:rPr lang="nl-NL" dirty="0">
                <a:solidFill>
                  <a:schemeClr val="bg1"/>
                </a:solidFill>
                <a:latin typeface="Segoe UI"/>
                <a:cs typeface="Segoe UI"/>
              </a:rPr>
              <a:t>www.koerskracht.nu </a:t>
            </a:r>
            <a:br>
              <a:rPr lang="nl-NL" dirty="0">
                <a:solidFill>
                  <a:schemeClr val="bg1"/>
                </a:solidFill>
                <a:latin typeface="Segoe UI"/>
                <a:cs typeface="Segoe UI"/>
              </a:rPr>
            </a:br>
            <a:br>
              <a:rPr lang="nl-NL" dirty="0">
                <a:solidFill>
                  <a:schemeClr val="bg1"/>
                </a:solidFill>
                <a:latin typeface="Segoe UI"/>
                <a:cs typeface="Segoe UI"/>
              </a:rPr>
            </a:br>
            <a:r>
              <a:rPr lang="nl-NL" dirty="0">
                <a:solidFill>
                  <a:schemeClr val="bg1"/>
                </a:solidFill>
                <a:latin typeface="Segoe UI"/>
                <a:cs typeface="Segoe UI"/>
              </a:rPr>
              <a:t>Lunch in het Atrium!</a:t>
            </a:r>
            <a:endParaRPr lang="nl-NL" b="1"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31921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chermopname, Kleurrijkheid, zwart&#10;&#10;Automatisch gegenereerde beschrijving">
            <a:extLst>
              <a:ext uri="{FF2B5EF4-FFF2-40B4-BE49-F238E27FC236}">
                <a16:creationId xmlns:a16="http://schemas.microsoft.com/office/drawing/2014/main" id="{6B1F588A-3FDC-864F-C1E0-B0C9EC0DDCE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a:blipFill>
            <a:blip r:embed="rId3"/>
            <a:stretch>
              <a:fillRect/>
            </a:stretch>
          </a:blipFill>
        </p:spPr>
      </p:pic>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890524" y="159891"/>
            <a:ext cx="10431272" cy="1325563"/>
          </a:xfrm>
        </p:spPr>
        <p:txBody>
          <a:bodyPr>
            <a:noAutofit/>
          </a:bodyPr>
          <a:lstStyle/>
          <a:p>
            <a:pPr algn="ctr"/>
            <a:r>
              <a:rPr lang="nl-NL" sz="3600">
                <a:solidFill>
                  <a:srgbClr val="040168"/>
                </a:solidFill>
                <a:latin typeface="Segoe UI"/>
                <a:cs typeface="Segoe UI"/>
              </a:rPr>
              <a:t>Onderwijsregio Koerskracht </a:t>
            </a:r>
            <a:endParaRPr lang="nl-NL" sz="4000" b="1">
              <a:solidFill>
                <a:srgbClr val="040168"/>
              </a:solidFill>
              <a:cs typeface="Segoe UI" panose="020B0502040204020203" pitchFamily="34" charset="0"/>
            </a:endParaRPr>
          </a:p>
        </p:txBody>
      </p:sp>
      <p:sp>
        <p:nvSpPr>
          <p:cNvPr id="3" name="Tijdelijke aanduiding voor inhoud 2">
            <a:extLst>
              <a:ext uri="{FF2B5EF4-FFF2-40B4-BE49-F238E27FC236}">
                <a16:creationId xmlns:a16="http://schemas.microsoft.com/office/drawing/2014/main" id="{4C2A164E-7984-ABA1-ECC4-DEDD6A036279}"/>
              </a:ext>
            </a:extLst>
          </p:cNvPr>
          <p:cNvSpPr>
            <a:spLocks noGrp="1"/>
          </p:cNvSpPr>
          <p:nvPr>
            <p:ph idx="1"/>
          </p:nvPr>
        </p:nvSpPr>
        <p:spPr>
          <a:xfrm>
            <a:off x="149356" y="2292116"/>
            <a:ext cx="5558499" cy="3266663"/>
          </a:xfrm>
        </p:spPr>
        <p:txBody>
          <a:bodyPr vert="horz" wrap="square" lIns="91440" tIns="45720" rIns="91440" bIns="45720" rtlCol="0" anchor="t">
            <a:spAutoFit/>
          </a:bodyPr>
          <a:lstStyle/>
          <a:p>
            <a:pPr marL="0" indent="0">
              <a:lnSpc>
                <a:spcPct val="150000"/>
              </a:lnSpc>
              <a:buNone/>
            </a:pPr>
            <a:r>
              <a:rPr lang="nl-NL" sz="2000">
                <a:solidFill>
                  <a:srgbClr val="040168"/>
                </a:solidFill>
                <a:latin typeface="Segoe UI"/>
                <a:cs typeface="Segoe UI"/>
              </a:rPr>
              <a:t>Doel: </a:t>
            </a:r>
            <a:r>
              <a:rPr lang="nl-NL" sz="2000">
                <a:latin typeface="Segoe UI"/>
                <a:cs typeface="Segoe UI"/>
              </a:rPr>
              <a:t>de samenwerking tussen onderwijsinstellingen en andere partners te versterken, zodat ze samen kunnen werken aan de aanpak van de tekorten in het onderwijs door activiteiten te ondernemen op </a:t>
            </a:r>
            <a:r>
              <a:rPr lang="nl-NL" sz="2000" b="1">
                <a:latin typeface="Segoe UI"/>
                <a:cs typeface="Segoe UI"/>
              </a:rPr>
              <a:t>werven, matchen, opleiden, onderzoeken, begeleiden en professionaliseren</a:t>
            </a:r>
          </a:p>
        </p:txBody>
      </p:sp>
      <p:pic>
        <p:nvPicPr>
          <p:cNvPr id="6" name="Afbeelding 5" descr="Afbeelding met tekst, schermopname, Lettertype, logo&#10;&#10;Door AI gegenereerde inhoud is mogelijk onjuist.">
            <a:extLst>
              <a:ext uri="{FF2B5EF4-FFF2-40B4-BE49-F238E27FC236}">
                <a16:creationId xmlns:a16="http://schemas.microsoft.com/office/drawing/2014/main" id="{8D451F57-5B8F-5BA3-9694-FE6CD206DC9F}"/>
              </a:ext>
            </a:extLst>
          </p:cNvPr>
          <p:cNvPicPr>
            <a:picLocks noChangeAspect="1"/>
          </p:cNvPicPr>
          <p:nvPr/>
        </p:nvPicPr>
        <p:blipFill>
          <a:blip r:embed="rId4"/>
          <a:stretch>
            <a:fillRect/>
          </a:stretch>
        </p:blipFill>
        <p:spPr>
          <a:xfrm>
            <a:off x="5653424" y="2189630"/>
            <a:ext cx="6538576" cy="3514484"/>
          </a:xfrm>
          <a:prstGeom prst="rect">
            <a:avLst/>
          </a:prstGeom>
          <a:noFill/>
        </p:spPr>
      </p:pic>
      <p:pic>
        <p:nvPicPr>
          <p:cNvPr id="4" name="Tijdelijke aanduiding voor inhoud 5" descr="Afbeelding met schermopname, Graphics, grafische vormgeving, Lettertype&#10;&#10;Door AI gegenereerde inhoud is mogelijk onjuist.">
            <a:extLst>
              <a:ext uri="{FF2B5EF4-FFF2-40B4-BE49-F238E27FC236}">
                <a16:creationId xmlns:a16="http://schemas.microsoft.com/office/drawing/2014/main" id="{795D6BCB-0470-A90F-12DD-24EFCE277644}"/>
              </a:ext>
            </a:extLst>
          </p:cNvPr>
          <p:cNvPicPr>
            <a:picLocks noChangeAspect="1"/>
          </p:cNvPicPr>
          <p:nvPr/>
        </p:nvPicPr>
        <p:blipFill>
          <a:blip r:embed="rId5"/>
          <a:stretch>
            <a:fillRect/>
          </a:stretch>
        </p:blipFill>
        <p:spPr>
          <a:xfrm>
            <a:off x="149356" y="159891"/>
            <a:ext cx="2598704" cy="486880"/>
          </a:xfrm>
          <a:prstGeom prst="rect">
            <a:avLst/>
          </a:prstGeom>
        </p:spPr>
      </p:pic>
    </p:spTree>
    <p:extLst>
      <p:ext uri="{BB962C8B-B14F-4D97-AF65-F5344CB8AC3E}">
        <p14:creationId xmlns:p14="http://schemas.microsoft.com/office/powerpoint/2010/main" val="80346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chermopname, Kleurrijkheid, zwart&#10;&#10;Automatisch gegenereerde beschrijving">
            <a:extLst>
              <a:ext uri="{FF2B5EF4-FFF2-40B4-BE49-F238E27FC236}">
                <a16:creationId xmlns:a16="http://schemas.microsoft.com/office/drawing/2014/main" id="{6B1F588A-3FDC-864F-C1E0-B0C9EC0DDCE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a:blipFill>
            <a:blip r:embed="rId3"/>
            <a:stretch>
              <a:fillRect/>
            </a:stretch>
          </a:blipFill>
        </p:spPr>
      </p:pic>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890524" y="159891"/>
            <a:ext cx="10431272" cy="1325563"/>
          </a:xfrm>
        </p:spPr>
        <p:txBody>
          <a:bodyPr>
            <a:noAutofit/>
          </a:bodyPr>
          <a:lstStyle/>
          <a:p>
            <a:pPr algn="ctr"/>
            <a:r>
              <a:rPr lang="nl-NL" sz="3600">
                <a:solidFill>
                  <a:srgbClr val="040168"/>
                </a:solidFill>
                <a:latin typeface="Segoe UI"/>
                <a:cs typeface="Segoe UI"/>
              </a:rPr>
              <a:t>Koersplan</a:t>
            </a:r>
            <a:endParaRPr lang="nl-NL" sz="4000" b="1">
              <a:solidFill>
                <a:srgbClr val="040168"/>
              </a:solidFill>
              <a:cs typeface="Segoe UI" panose="020B0502040204020203" pitchFamily="34" charset="0"/>
            </a:endParaRPr>
          </a:p>
        </p:txBody>
      </p:sp>
      <p:pic>
        <p:nvPicPr>
          <p:cNvPr id="10" name="Tijdelijke aanduiding voor inhoud 9">
            <a:extLst>
              <a:ext uri="{FF2B5EF4-FFF2-40B4-BE49-F238E27FC236}">
                <a16:creationId xmlns:a16="http://schemas.microsoft.com/office/drawing/2014/main" id="{B9126412-73A3-68F3-D238-76F5D8F84D64}"/>
              </a:ext>
            </a:extLst>
          </p:cNvPr>
          <p:cNvPicPr>
            <a:picLocks noGrp="1" noChangeAspect="1"/>
          </p:cNvPicPr>
          <p:nvPr>
            <p:ph idx="1"/>
          </p:nvPr>
        </p:nvPicPr>
        <p:blipFill>
          <a:blip r:embed="rId4"/>
          <a:stretch>
            <a:fillRect/>
          </a:stretch>
        </p:blipFill>
        <p:spPr>
          <a:xfrm>
            <a:off x="7212622" y="1645345"/>
            <a:ext cx="4646528" cy="4351338"/>
          </a:xfrm>
          <a:prstGeom prst="rect">
            <a:avLst/>
          </a:prstGeom>
        </p:spPr>
      </p:pic>
      <p:sp>
        <p:nvSpPr>
          <p:cNvPr id="11" name="Tekstvak 10">
            <a:extLst>
              <a:ext uri="{FF2B5EF4-FFF2-40B4-BE49-F238E27FC236}">
                <a16:creationId xmlns:a16="http://schemas.microsoft.com/office/drawing/2014/main" id="{0CABAAAF-C446-DC00-C02D-4EA624EE2232}"/>
              </a:ext>
            </a:extLst>
          </p:cNvPr>
          <p:cNvSpPr txBox="1"/>
          <p:nvPr/>
        </p:nvSpPr>
        <p:spPr>
          <a:xfrm>
            <a:off x="870204" y="1645345"/>
            <a:ext cx="5472214" cy="2492990"/>
          </a:xfrm>
          <a:prstGeom prst="rect">
            <a:avLst/>
          </a:prstGeom>
          <a:noFill/>
        </p:spPr>
        <p:txBody>
          <a:bodyPr wrap="square" rtlCol="0">
            <a:spAutoFit/>
          </a:bodyPr>
          <a:lstStyle/>
          <a:p>
            <a:pPr marL="285750" indent="-285750">
              <a:buFontTx/>
              <a:buChar char="-"/>
            </a:pPr>
            <a:r>
              <a:rPr lang="nl-NL" sz="2000"/>
              <a:t>Meer goed opgeleid onderwijspersoneel voor het christelijk basisonderwijs</a:t>
            </a:r>
          </a:p>
          <a:p>
            <a:pPr marL="285750" indent="-285750">
              <a:buFontTx/>
              <a:buChar char="-"/>
            </a:pPr>
            <a:r>
              <a:rPr lang="nl-NL" sz="2000"/>
              <a:t>Werkt samen in de </a:t>
            </a:r>
            <a:r>
              <a:rPr lang="nl-NL" sz="2000" b="1"/>
              <a:t>tussenruimte</a:t>
            </a:r>
            <a:r>
              <a:rPr lang="nl-NL" sz="2000"/>
              <a:t> tussen onderwijs, opleidingen en arbeidsmarkt — daar waar samenwerking leidt tot vernieuwing en duurzame oplossingen</a:t>
            </a:r>
          </a:p>
          <a:p>
            <a:pPr marL="285750" indent="-285750">
              <a:buFontTx/>
              <a:buChar char="-"/>
            </a:pPr>
            <a:endParaRPr lang="nl-NL"/>
          </a:p>
          <a:p>
            <a:endParaRPr lang="nl-NL"/>
          </a:p>
        </p:txBody>
      </p:sp>
    </p:spTree>
    <p:extLst>
      <p:ext uri="{BB962C8B-B14F-4D97-AF65-F5344CB8AC3E}">
        <p14:creationId xmlns:p14="http://schemas.microsoft.com/office/powerpoint/2010/main" val="2987972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3D61F9-02A0-2EE2-1D0A-66A0F1154758}"/>
              </a:ext>
            </a:extLst>
          </p:cNvPr>
          <p:cNvSpPr>
            <a:spLocks noGrp="1"/>
          </p:cNvSpPr>
          <p:nvPr>
            <p:ph type="title"/>
          </p:nvPr>
        </p:nvSpPr>
        <p:spPr/>
        <p:txBody>
          <a:bodyPr/>
          <a:lstStyle/>
          <a:p>
            <a:r>
              <a:rPr lang="nl-NL" sz="3600">
                <a:latin typeface="Segoe UI"/>
                <a:cs typeface="Segoe UI"/>
              </a:rPr>
              <a:t>Governance </a:t>
            </a:r>
            <a:endParaRPr lang="nl-NL" sz="3600"/>
          </a:p>
        </p:txBody>
      </p:sp>
      <p:pic>
        <p:nvPicPr>
          <p:cNvPr id="5" name="Tijdelijke aanduiding voor inhoud 4">
            <a:extLst>
              <a:ext uri="{FF2B5EF4-FFF2-40B4-BE49-F238E27FC236}">
                <a16:creationId xmlns:a16="http://schemas.microsoft.com/office/drawing/2014/main" id="{B7F23B4A-BB9A-D729-7513-E6BBD53539A9}"/>
              </a:ext>
            </a:extLst>
          </p:cNvPr>
          <p:cNvPicPr>
            <a:picLocks noGrp="1" noChangeAspect="1"/>
          </p:cNvPicPr>
          <p:nvPr>
            <p:ph idx="1"/>
          </p:nvPr>
        </p:nvPicPr>
        <p:blipFill>
          <a:blip r:embed="rId3"/>
          <a:stretch>
            <a:fillRect/>
          </a:stretch>
        </p:blipFill>
        <p:spPr>
          <a:xfrm>
            <a:off x="0" y="-316748"/>
            <a:ext cx="12324792" cy="7287541"/>
          </a:xfrm>
          <a:prstGeom prst="rect">
            <a:avLst/>
          </a:prstGeom>
        </p:spPr>
      </p:pic>
    </p:spTree>
    <p:extLst>
      <p:ext uri="{BB962C8B-B14F-4D97-AF65-F5344CB8AC3E}">
        <p14:creationId xmlns:p14="http://schemas.microsoft.com/office/powerpoint/2010/main" val="1029620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chermopname, Kleurrijkheid, zwart&#10;&#10;Automatisch gegenereerde beschrijving">
            <a:extLst>
              <a:ext uri="{FF2B5EF4-FFF2-40B4-BE49-F238E27FC236}">
                <a16:creationId xmlns:a16="http://schemas.microsoft.com/office/drawing/2014/main" id="{6B1F588A-3FDC-864F-C1E0-B0C9EC0DDCE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a:blipFill>
            <a:blip r:embed="rId3"/>
            <a:stretch>
              <a:fillRect/>
            </a:stretch>
          </a:blipFill>
        </p:spPr>
      </p:pic>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890524" y="159891"/>
            <a:ext cx="10431272" cy="1325563"/>
          </a:xfrm>
        </p:spPr>
        <p:txBody>
          <a:bodyPr>
            <a:noAutofit/>
          </a:bodyPr>
          <a:lstStyle/>
          <a:p>
            <a:pPr algn="ctr"/>
            <a:r>
              <a:rPr lang="nl-NL" sz="3600">
                <a:solidFill>
                  <a:srgbClr val="040168"/>
                </a:solidFill>
                <a:latin typeface="Segoe UI"/>
                <a:cs typeface="Segoe UI"/>
              </a:rPr>
              <a:t>PLG-Netwerk</a:t>
            </a:r>
            <a:endParaRPr lang="nl-NL" sz="4000" b="1">
              <a:solidFill>
                <a:srgbClr val="040168"/>
              </a:solidFill>
              <a:cs typeface="Segoe UI" panose="020B0502040204020203" pitchFamily="34" charset="0"/>
            </a:endParaRPr>
          </a:p>
        </p:txBody>
      </p:sp>
      <p:pic>
        <p:nvPicPr>
          <p:cNvPr id="9" name="Tijdelijke aanduiding voor inhoud 8" descr="Afbeelding met symbool, logo, Lettertype, Graphics&#10;&#10;Door AI gegenereerde inhoud is mogelijk onjuist.">
            <a:extLst>
              <a:ext uri="{FF2B5EF4-FFF2-40B4-BE49-F238E27FC236}">
                <a16:creationId xmlns:a16="http://schemas.microsoft.com/office/drawing/2014/main" id="{7544F162-3F68-D22E-6D14-13DAE3F438AE}"/>
              </a:ext>
            </a:extLst>
          </p:cNvPr>
          <p:cNvPicPr>
            <a:picLocks noGrp="1" noChangeAspect="1"/>
          </p:cNvPicPr>
          <p:nvPr>
            <p:ph idx="1"/>
          </p:nvPr>
        </p:nvPicPr>
        <p:blipFill>
          <a:blip r:embed="rId4"/>
          <a:stretch>
            <a:fillRect/>
          </a:stretch>
        </p:blipFill>
        <p:spPr>
          <a:xfrm>
            <a:off x="9444538" y="5061857"/>
            <a:ext cx="2392696" cy="1124962"/>
          </a:xfrm>
        </p:spPr>
      </p:pic>
      <p:pic>
        <p:nvPicPr>
          <p:cNvPr id="11" name="Afbeelding 10">
            <a:extLst>
              <a:ext uri="{FF2B5EF4-FFF2-40B4-BE49-F238E27FC236}">
                <a16:creationId xmlns:a16="http://schemas.microsoft.com/office/drawing/2014/main" id="{7047AAE1-D420-2C68-B60F-B2F3DBAD9912}"/>
              </a:ext>
            </a:extLst>
          </p:cNvPr>
          <p:cNvPicPr>
            <a:picLocks noChangeAspect="1"/>
          </p:cNvPicPr>
          <p:nvPr/>
        </p:nvPicPr>
        <p:blipFill>
          <a:blip r:embed="rId5"/>
          <a:stretch>
            <a:fillRect/>
          </a:stretch>
        </p:blipFill>
        <p:spPr>
          <a:xfrm>
            <a:off x="8486395" y="1132115"/>
            <a:ext cx="3454269" cy="3466333"/>
          </a:xfrm>
          <a:prstGeom prst="rect">
            <a:avLst/>
          </a:prstGeom>
        </p:spPr>
      </p:pic>
      <p:sp>
        <p:nvSpPr>
          <p:cNvPr id="12" name="Tekstvak 11">
            <a:extLst>
              <a:ext uri="{FF2B5EF4-FFF2-40B4-BE49-F238E27FC236}">
                <a16:creationId xmlns:a16="http://schemas.microsoft.com/office/drawing/2014/main" id="{DA4251DB-44A4-5070-3C3A-67DAB08F05A4}"/>
              </a:ext>
            </a:extLst>
          </p:cNvPr>
          <p:cNvSpPr txBox="1"/>
          <p:nvPr/>
        </p:nvSpPr>
        <p:spPr>
          <a:xfrm>
            <a:off x="457199" y="1807029"/>
            <a:ext cx="8029196" cy="2862322"/>
          </a:xfrm>
          <a:prstGeom prst="rect">
            <a:avLst/>
          </a:prstGeom>
          <a:noFill/>
        </p:spPr>
        <p:txBody>
          <a:bodyPr wrap="square" rtlCol="0">
            <a:spAutoFit/>
          </a:bodyPr>
          <a:lstStyle/>
          <a:p>
            <a:pPr marL="285750" indent="-285750">
              <a:buFontTx/>
              <a:buChar char="-"/>
            </a:pPr>
            <a:r>
              <a:rPr lang="nl-NL" sz="2000"/>
              <a:t>De opleidingsschool met impact</a:t>
            </a:r>
          </a:p>
          <a:p>
            <a:r>
              <a:rPr lang="nl-NL" sz="2000"/>
              <a:t>-    Een krachtig samenwerkingsverband ontstaan van primair onderwijs (PO)-besturen en de Opleiding tot Leraar Basisonderwijs van de Christelijke Hogeschool Ede (CHE). De partners in het PLG-Netwerk zien zichzelf als een </a:t>
            </a:r>
            <a:r>
              <a:rPr lang="nl-NL" sz="2000" b="1"/>
              <a:t>professionele leergemeenschap </a:t>
            </a:r>
            <a:r>
              <a:rPr lang="nl-NL" sz="2000"/>
              <a:t>waarin </a:t>
            </a:r>
            <a:r>
              <a:rPr lang="nl-NL" sz="2000" b="1"/>
              <a:t>van en met elkaar geleerd </a:t>
            </a:r>
            <a:r>
              <a:rPr lang="nl-NL" sz="2000"/>
              <a:t>wordt en waarin het </a:t>
            </a:r>
            <a:r>
              <a:rPr lang="nl-NL" sz="2000" b="1" u="sng"/>
              <a:t>opleiden</a:t>
            </a:r>
            <a:r>
              <a:rPr lang="nl-NL" sz="2000"/>
              <a:t> van christen leerkrachten voor basisonderwijs en onderwijzen - in brede zin en betekenis - centraal staan</a:t>
            </a:r>
          </a:p>
          <a:p>
            <a:r>
              <a:rPr lang="nl-NL" sz="2000"/>
              <a:t>(wederzijds commitment).</a:t>
            </a:r>
          </a:p>
        </p:txBody>
      </p:sp>
    </p:spTree>
    <p:extLst>
      <p:ext uri="{BB962C8B-B14F-4D97-AF65-F5344CB8AC3E}">
        <p14:creationId xmlns:p14="http://schemas.microsoft.com/office/powerpoint/2010/main" val="2476576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chermopname, Kleurrijkheid, zwart&#10;&#10;Automatisch gegenereerde beschrijving">
            <a:extLst>
              <a:ext uri="{FF2B5EF4-FFF2-40B4-BE49-F238E27FC236}">
                <a16:creationId xmlns:a16="http://schemas.microsoft.com/office/drawing/2014/main" id="{6B1F588A-3FDC-864F-C1E0-B0C9EC0DDCE1}"/>
              </a:ext>
            </a:extLst>
          </p:cNvPr>
          <p:cNvPicPr>
            <a:picLocks noGrp="1" noRot="1" noChangeAspect="1" noMove="1" noResize="1" noEditPoints="1" noAdjustHandles="1" noChangeArrowheads="1" noChangeShapeType="1" noCrop="1"/>
          </p:cNvPicPr>
          <p:nvPr/>
        </p:nvPicPr>
        <p:blipFill>
          <a:blip r:embed="rId4"/>
          <a:stretch>
            <a:fillRect/>
          </a:stretch>
        </p:blipFill>
        <p:spPr>
          <a:xfrm>
            <a:off x="0" y="0"/>
            <a:ext cx="12192000" cy="6858000"/>
          </a:xfrm>
          <a:prstGeom prst="rect">
            <a:avLst/>
          </a:prstGeom>
        </p:spPr>
      </p:pic>
      <p:pic>
        <p:nvPicPr>
          <p:cNvPr id="9" name="240605_Koerskracht_Beeldmerk_Animatie">
            <a:hlinkClick r:id="" action="ppaction://media"/>
            <a:extLst>
              <a:ext uri="{FF2B5EF4-FFF2-40B4-BE49-F238E27FC236}">
                <a16:creationId xmlns:a16="http://schemas.microsoft.com/office/drawing/2014/main" id="{2A3FF57E-A5BD-F78E-A87A-C85F83878AE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94952" y="-1357533"/>
            <a:ext cx="5602096" cy="5602096"/>
          </a:xfrm>
          <a:prstGeom prst="rect">
            <a:avLst/>
          </a:prstGeom>
        </p:spPr>
      </p:pic>
      <p:sp>
        <p:nvSpPr>
          <p:cNvPr id="2" name="Titel 1">
            <a:extLst>
              <a:ext uri="{FF2B5EF4-FFF2-40B4-BE49-F238E27FC236}">
                <a16:creationId xmlns:a16="http://schemas.microsoft.com/office/drawing/2014/main" id="{BEFECBED-638F-9458-E0D4-7C6DD63251F1}"/>
              </a:ext>
            </a:extLst>
          </p:cNvPr>
          <p:cNvSpPr>
            <a:spLocks noGrp="1"/>
          </p:cNvSpPr>
          <p:nvPr>
            <p:ph type="title"/>
          </p:nvPr>
        </p:nvSpPr>
        <p:spPr>
          <a:xfrm>
            <a:off x="1824228" y="381502"/>
            <a:ext cx="8859012" cy="1325563"/>
          </a:xfrm>
        </p:spPr>
        <p:txBody>
          <a:bodyPr>
            <a:noAutofit/>
          </a:bodyPr>
          <a:lstStyle/>
          <a:p>
            <a:pPr algn="ctr"/>
            <a:r>
              <a:rPr lang="nl-NL" sz="4800" b="1" dirty="0">
                <a:solidFill>
                  <a:srgbClr val="040168"/>
                </a:solidFill>
                <a:latin typeface="Segoe UI" panose="020B0502040204020203" pitchFamily="34" charset="0"/>
                <a:cs typeface="Segoe UI" panose="020B0502040204020203" pitchFamily="34" charset="0"/>
              </a:rPr>
              <a:t>Werven &amp; Matchen</a:t>
            </a:r>
          </a:p>
        </p:txBody>
      </p:sp>
      <p:pic>
        <p:nvPicPr>
          <p:cNvPr id="4" name="Afbeelding 3">
            <a:extLst>
              <a:ext uri="{FF2B5EF4-FFF2-40B4-BE49-F238E27FC236}">
                <a16:creationId xmlns:a16="http://schemas.microsoft.com/office/drawing/2014/main" id="{52FB36A2-2D95-DCED-F995-7E74C10245DF}"/>
              </a:ext>
            </a:extLst>
          </p:cNvPr>
          <p:cNvPicPr>
            <a:picLocks noChangeAspect="1"/>
          </p:cNvPicPr>
          <p:nvPr/>
        </p:nvPicPr>
        <p:blipFill>
          <a:blip r:embed="rId6"/>
          <a:stretch>
            <a:fillRect/>
          </a:stretch>
        </p:blipFill>
        <p:spPr>
          <a:xfrm>
            <a:off x="4621626" y="1707065"/>
            <a:ext cx="3264215" cy="3983747"/>
          </a:xfrm>
          <a:prstGeom prst="rect">
            <a:avLst/>
          </a:prstGeom>
        </p:spPr>
      </p:pic>
    </p:spTree>
    <p:extLst>
      <p:ext uri="{BB962C8B-B14F-4D97-AF65-F5344CB8AC3E}">
        <p14:creationId xmlns:p14="http://schemas.microsoft.com/office/powerpoint/2010/main" val="98315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AEA51-A077-ACF8-F7D2-BC4225C9B6CC}"/>
              </a:ext>
            </a:extLst>
          </p:cNvPr>
          <p:cNvSpPr>
            <a:spLocks noGrp="1"/>
          </p:cNvSpPr>
          <p:nvPr>
            <p:ph type="title"/>
          </p:nvPr>
        </p:nvSpPr>
        <p:spPr/>
        <p:txBody>
          <a:bodyPr/>
          <a:lstStyle/>
          <a:p>
            <a:r>
              <a:rPr lang="nl-NL"/>
              <a:t>Werven</a:t>
            </a:r>
          </a:p>
        </p:txBody>
      </p:sp>
      <p:sp>
        <p:nvSpPr>
          <p:cNvPr id="3" name="Tijdelijke aanduiding voor inhoud 2">
            <a:extLst>
              <a:ext uri="{FF2B5EF4-FFF2-40B4-BE49-F238E27FC236}">
                <a16:creationId xmlns:a16="http://schemas.microsoft.com/office/drawing/2014/main" id="{7C3D5D2D-4384-1D08-3BC9-957905E907EC}"/>
              </a:ext>
            </a:extLst>
          </p:cNvPr>
          <p:cNvSpPr>
            <a:spLocks noGrp="1"/>
          </p:cNvSpPr>
          <p:nvPr>
            <p:ph idx="1"/>
          </p:nvPr>
        </p:nvSpPr>
        <p:spPr/>
        <p:txBody>
          <a:bodyPr/>
          <a:lstStyle/>
          <a:p>
            <a:r>
              <a:rPr lang="nl-NL"/>
              <a:t>Werven actief nieuwe medewerkers die passen bij de waarden en visie van het christelijk onderwijs</a:t>
            </a:r>
          </a:p>
          <a:p>
            <a:pPr lvl="1"/>
            <a:r>
              <a:rPr lang="nl-NL"/>
              <a:t>Leerkracht Live</a:t>
            </a:r>
          </a:p>
          <a:p>
            <a:pPr lvl="1"/>
            <a:r>
              <a:rPr lang="nl-NL" err="1"/>
              <a:t>Teachnasium</a:t>
            </a:r>
            <a:r>
              <a:rPr lang="nl-NL"/>
              <a:t> </a:t>
            </a:r>
          </a:p>
          <a:p>
            <a:pPr lvl="1"/>
            <a:r>
              <a:rPr lang="nl-NL"/>
              <a:t>Ontwikkelen van een campagne voor de zijinstromers voor besturen</a:t>
            </a:r>
          </a:p>
          <a:p>
            <a:pPr lvl="1"/>
            <a:r>
              <a:rPr lang="nl-NL"/>
              <a:t>Ontwikkelen van een christelijk onderwijsloket</a:t>
            </a:r>
          </a:p>
          <a:p>
            <a:pPr lvl="1"/>
            <a:r>
              <a:rPr lang="nl-NL"/>
              <a:t>Leerkrachten inzetten als ambassadeurs</a:t>
            </a:r>
          </a:p>
          <a:p>
            <a:pPr lvl="1"/>
            <a:r>
              <a:rPr lang="nl-NL"/>
              <a:t>Schoolleiders inzetten als ambassadeurs </a:t>
            </a:r>
          </a:p>
        </p:txBody>
      </p:sp>
    </p:spTree>
    <p:extLst>
      <p:ext uri="{BB962C8B-B14F-4D97-AF65-F5344CB8AC3E}">
        <p14:creationId xmlns:p14="http://schemas.microsoft.com/office/powerpoint/2010/main" val="4166087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DF5C57-296A-7CED-009C-865C3CE47927}"/>
              </a:ext>
            </a:extLst>
          </p:cNvPr>
          <p:cNvSpPr>
            <a:spLocks noGrp="1"/>
          </p:cNvSpPr>
          <p:nvPr>
            <p:ph type="title"/>
          </p:nvPr>
        </p:nvSpPr>
        <p:spPr/>
        <p:txBody>
          <a:bodyPr/>
          <a:lstStyle/>
          <a:p>
            <a:r>
              <a:rPr lang="nl-NL"/>
              <a:t>Matchen</a:t>
            </a:r>
          </a:p>
        </p:txBody>
      </p:sp>
      <p:sp>
        <p:nvSpPr>
          <p:cNvPr id="3" name="Tijdelijke aanduiding voor inhoud 2">
            <a:extLst>
              <a:ext uri="{FF2B5EF4-FFF2-40B4-BE49-F238E27FC236}">
                <a16:creationId xmlns:a16="http://schemas.microsoft.com/office/drawing/2014/main" id="{6C3D6911-DA24-2841-C18E-5E08BF1CB298}"/>
              </a:ext>
            </a:extLst>
          </p:cNvPr>
          <p:cNvSpPr>
            <a:spLocks noGrp="1"/>
          </p:cNvSpPr>
          <p:nvPr>
            <p:ph idx="1"/>
          </p:nvPr>
        </p:nvSpPr>
        <p:spPr/>
        <p:txBody>
          <a:bodyPr/>
          <a:lstStyle/>
          <a:p>
            <a:r>
              <a:rPr lang="nl-NL"/>
              <a:t>Door mensen te plaatsen op een plek waar hun motivatie, talent en identiteit tot hun recht komen, creëren we duurzame verbinding en sterke teams. </a:t>
            </a:r>
          </a:p>
          <a:p>
            <a:pPr lvl="1"/>
            <a:r>
              <a:rPr lang="nl-NL"/>
              <a:t>Nieuwe en bestaande medewerkers kennis laten maken met nieuwe en andere onderwijscontexten</a:t>
            </a:r>
          </a:p>
          <a:p>
            <a:pPr lvl="1"/>
            <a:r>
              <a:rPr lang="nl-NL"/>
              <a:t>Matchen van zijinstromers </a:t>
            </a:r>
          </a:p>
          <a:p>
            <a:pPr lvl="1"/>
            <a:r>
              <a:rPr lang="nl-NL"/>
              <a:t>Ontwikkelen van een gestandaardiseerde methode om de ervaren match van een startende leerkracht te evalueren</a:t>
            </a:r>
          </a:p>
          <a:p>
            <a:pPr lvl="1"/>
            <a:r>
              <a:rPr lang="nl-NL"/>
              <a:t>100% meesterproof </a:t>
            </a:r>
          </a:p>
          <a:p>
            <a:endParaRPr lang="nl-NL"/>
          </a:p>
        </p:txBody>
      </p:sp>
    </p:spTree>
    <p:extLst>
      <p:ext uri="{BB962C8B-B14F-4D97-AF65-F5344CB8AC3E}">
        <p14:creationId xmlns:p14="http://schemas.microsoft.com/office/powerpoint/2010/main" val="1441740978"/>
      </p:ext>
    </p:extLst>
  </p:cSld>
  <p:clrMapOvr>
    <a:masterClrMapping/>
  </p:clrMapOvr>
</p:sld>
</file>

<file path=ppt/theme/theme1.xml><?xml version="1.0" encoding="utf-8"?>
<a:theme xmlns:a="http://schemas.openxmlformats.org/drawingml/2006/main" name="Kantoorthema">
  <a:themeElements>
    <a:clrScheme name="Koerskracht 1">
      <a:dk1>
        <a:srgbClr val="040263"/>
      </a:dk1>
      <a:lt1>
        <a:srgbClr val="FFFFFF"/>
      </a:lt1>
      <a:dk2>
        <a:srgbClr val="040263"/>
      </a:dk2>
      <a:lt2>
        <a:srgbClr val="FFFFFF"/>
      </a:lt2>
      <a:accent1>
        <a:srgbClr val="E5A057"/>
      </a:accent1>
      <a:accent2>
        <a:srgbClr val="D6574C"/>
      </a:accent2>
      <a:accent3>
        <a:srgbClr val="5E1AD6"/>
      </a:accent3>
      <a:accent4>
        <a:srgbClr val="5BC4EC"/>
      </a:accent4>
      <a:accent5>
        <a:srgbClr val="459B94"/>
      </a:accent5>
      <a:accent6>
        <a:srgbClr val="E5A057"/>
      </a:accent6>
      <a:hlink>
        <a:srgbClr val="040263"/>
      </a:hlink>
      <a:folHlink>
        <a:srgbClr val="5E1AD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e2" id="{16EFF645-B69A-B74D-9BCF-E5E50AB54CB9}" vid="{8DAF654B-A8E7-9D47-9731-0758D861B9B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29bd75d-fe5c-415b-9c83-347cf2ecd963" xsi:nil="true"/>
    <lcf76f155ced4ddcb4097134ff3c332f xmlns="abe07e0a-896a-4d58-a464-4a9c8d7e882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D1A4EF4461FB4198FD77F769BF6AF0" ma:contentTypeVersion="12" ma:contentTypeDescription="Een nieuw document maken." ma:contentTypeScope="" ma:versionID="5d902def6dbdefdc8ed6f9dd61fee385">
  <xsd:schema xmlns:xsd="http://www.w3.org/2001/XMLSchema" xmlns:xs="http://www.w3.org/2001/XMLSchema" xmlns:p="http://schemas.microsoft.com/office/2006/metadata/properties" xmlns:ns2="abe07e0a-896a-4d58-a464-4a9c8d7e882c" xmlns:ns3="729bd75d-fe5c-415b-9c83-347cf2ecd963" targetNamespace="http://schemas.microsoft.com/office/2006/metadata/properties" ma:root="true" ma:fieldsID="6c8581b870368729ce21e45ea4ad4767" ns2:_="" ns3:_="">
    <xsd:import namespace="abe07e0a-896a-4d58-a464-4a9c8d7e882c"/>
    <xsd:import namespace="729bd75d-fe5c-415b-9c83-347cf2ecd96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e07e0a-896a-4d58-a464-4a9c8d7e88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41686a4c-53fe-499a-b288-fc697caac3a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9bd75d-fe5c-415b-9c83-347cf2ecd96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0ef919-3fd1-46da-a8e3-4b4c372824d1}" ma:internalName="TaxCatchAll" ma:showField="CatchAllData" ma:web="729bd75d-fe5c-415b-9c83-347cf2ecd9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562797-C3EB-40AC-A2CA-36561BD4A1FC}">
  <ds:schemaRefs>
    <ds:schemaRef ds:uri="http://schemas.microsoft.com/sharepoint/v3/contenttype/forms"/>
  </ds:schemaRefs>
</ds:datastoreItem>
</file>

<file path=customXml/itemProps2.xml><?xml version="1.0" encoding="utf-8"?>
<ds:datastoreItem xmlns:ds="http://schemas.openxmlformats.org/officeDocument/2006/customXml" ds:itemID="{347BA684-4CBB-44E5-971A-74FD51F22585}">
  <ds:schemaRefs>
    <ds:schemaRef ds:uri="abe07e0a-896a-4d58-a464-4a9c8d7e882c"/>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http://purl.org/dc/dcmitype/"/>
    <ds:schemaRef ds:uri="729bd75d-fe5c-415b-9c83-347cf2ecd96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37A87C3-DF6B-4BB6-A877-19FF64BB09F0}">
  <ds:schemaRefs>
    <ds:schemaRef ds:uri="729bd75d-fe5c-415b-9c83-347cf2ecd963"/>
    <ds:schemaRef ds:uri="abe07e0a-896a-4d58-a464-4a9c8d7e88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144</TotalTime>
  <Words>1264</Words>
  <Application>Microsoft Office PowerPoint</Application>
  <PresentationFormat>Breedbeeld</PresentationFormat>
  <Paragraphs>110</Paragraphs>
  <Slides>26</Slides>
  <Notes>12</Notes>
  <HiddenSlides>7</HiddenSlides>
  <MMClips>4</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26</vt:i4>
      </vt:variant>
    </vt:vector>
  </HeadingPairs>
  <TitlesOfParts>
    <vt:vector size="31" baseType="lpstr">
      <vt:lpstr>Aptos</vt:lpstr>
      <vt:lpstr>Arial</vt:lpstr>
      <vt:lpstr>Segoe UI</vt:lpstr>
      <vt:lpstr>Wingdings</vt:lpstr>
      <vt:lpstr>Kantoorthema</vt:lpstr>
      <vt:lpstr>PowerPoint-presentatie</vt:lpstr>
      <vt:lpstr>Workshopronde 2: bovenschoolse opleiders</vt:lpstr>
      <vt:lpstr>Onderwijsregio Koerskracht </vt:lpstr>
      <vt:lpstr>Koersplan</vt:lpstr>
      <vt:lpstr>Governance </vt:lpstr>
      <vt:lpstr>PLG-Netwerk</vt:lpstr>
      <vt:lpstr>Werven &amp; Matchen</vt:lpstr>
      <vt:lpstr>Werven</vt:lpstr>
      <vt:lpstr>Matchen</vt:lpstr>
      <vt:lpstr>Opleiden &amp; Onderzoeken</vt:lpstr>
      <vt:lpstr>Verantwoordelijkheden Waar duidelijk gescheiden  en waar in samenspel? </vt:lpstr>
      <vt:lpstr>Verantwoordelijkheden Waar duidelijk gescheiden  en waar in samenspel? </vt:lpstr>
      <vt:lpstr>PowerPoint-presentatie</vt:lpstr>
      <vt:lpstr>Voorbeelden situaties schoolbesturen</vt:lpstr>
      <vt:lpstr>Begeleiden &amp; Professionaliseren</vt:lpstr>
      <vt:lpstr>Onderzoek naar uitval (startende) leerkrachten</vt:lpstr>
      <vt:lpstr>Oriëntatie op schoolleiderschap </vt:lpstr>
      <vt:lpstr>HR &amp; Arbeidsmarkt</vt:lpstr>
      <vt:lpstr>PowerPoint-presentatie</vt:lpstr>
      <vt:lpstr>Subregio’s</vt:lpstr>
      <vt:lpstr>Indeling </vt:lpstr>
      <vt:lpstr>1. Voorstellen + In te vullen:</vt:lpstr>
      <vt:lpstr>2. Bepaling thema’s</vt:lpstr>
      <vt:lpstr>3. Rolbepaling</vt:lpstr>
      <vt:lpstr>Vragen en / of opmerkingen? </vt:lpstr>
      <vt:lpstr>Bedankt voor jullie aandacht. www.koerskracht.nu   Lunch in het Atrium!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Baaima, Jeanine</dc:creator>
  <cp:lastModifiedBy>Janine Roseboom - Folmer</cp:lastModifiedBy>
  <cp:revision>7</cp:revision>
  <dcterms:created xsi:type="dcterms:W3CDTF">2024-06-05T13:44:52Z</dcterms:created>
  <dcterms:modified xsi:type="dcterms:W3CDTF">2026-05-26T09:35:44Z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0x01010073D1A4EF4461FB4198FD77F769BF6AF0</vt:lpwstr>
  </property>
  <property fmtid="{D5CDD505-2E9C-101B-9397-08002B2CF9AE}" pid="3" name="MediaServiceImageTags">
    <vt:lpwstr/>
  </property>
</Properties>
</file>